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7.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0.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3.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26.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7.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8.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9.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0.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31.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3" r:id="rId2"/>
    <p:sldMasterId id="2147483685" r:id="rId3"/>
    <p:sldMasterId id="2147483661" r:id="rId4"/>
  </p:sldMasterIdLst>
  <p:notesMasterIdLst>
    <p:notesMasterId r:id="rId38"/>
  </p:notesMasterIdLst>
  <p:sldIdLst>
    <p:sldId id="1347" r:id="rId5"/>
    <p:sldId id="1348" r:id="rId6"/>
    <p:sldId id="1349" r:id="rId7"/>
    <p:sldId id="1350" r:id="rId8"/>
    <p:sldId id="1672" r:id="rId9"/>
    <p:sldId id="1673" r:id="rId10"/>
    <p:sldId id="1357" r:id="rId11"/>
    <p:sldId id="1686" r:id="rId12"/>
    <p:sldId id="1360" r:id="rId13"/>
    <p:sldId id="1684" r:id="rId14"/>
    <p:sldId id="1674" r:id="rId15"/>
    <p:sldId id="1675" r:id="rId16"/>
    <p:sldId id="1685" r:id="rId17"/>
    <p:sldId id="1683" r:id="rId18"/>
    <p:sldId id="1682" r:id="rId19"/>
    <p:sldId id="1363" r:id="rId20"/>
    <p:sldId id="1688" r:id="rId21"/>
    <p:sldId id="1687" r:id="rId22"/>
    <p:sldId id="1364" r:id="rId23"/>
    <p:sldId id="1367" r:id="rId24"/>
    <p:sldId id="1692" r:id="rId25"/>
    <p:sldId id="1689" r:id="rId26"/>
    <p:sldId id="1368" r:id="rId27"/>
    <p:sldId id="1677" r:id="rId28"/>
    <p:sldId id="1697" r:id="rId29"/>
    <p:sldId id="1700" r:id="rId30"/>
    <p:sldId id="1698" r:id="rId31"/>
    <p:sldId id="1694" r:id="rId32"/>
    <p:sldId id="1690" r:id="rId33"/>
    <p:sldId id="1693" r:id="rId34"/>
    <p:sldId id="1678" r:id="rId35"/>
    <p:sldId id="1681" r:id="rId36"/>
    <p:sldId id="1701" r:id="rId37"/>
  </p:sldIdLst>
  <p:sldSz cx="12192000" cy="6858000"/>
  <p:notesSz cx="6858000" cy="9144000"/>
  <p:custDataLst>
    <p:tags r:id="rId39"/>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开题报告-v2" id="{494D6CD9-664C-41AF-B59E-76CD142CC671}">
          <p14:sldIdLst>
            <p14:sldId id="1347"/>
            <p14:sldId id="1348"/>
            <p14:sldId id="1349"/>
            <p14:sldId id="1350"/>
            <p14:sldId id="1672"/>
            <p14:sldId id="1673"/>
            <p14:sldId id="1357"/>
            <p14:sldId id="1686"/>
            <p14:sldId id="1360"/>
            <p14:sldId id="1684"/>
            <p14:sldId id="1674"/>
            <p14:sldId id="1675"/>
            <p14:sldId id="1685"/>
            <p14:sldId id="1683"/>
            <p14:sldId id="1682"/>
            <p14:sldId id="1363"/>
            <p14:sldId id="1688"/>
            <p14:sldId id="1687"/>
            <p14:sldId id="1364"/>
            <p14:sldId id="1367"/>
            <p14:sldId id="1692"/>
            <p14:sldId id="1689"/>
            <p14:sldId id="1368"/>
            <p14:sldId id="1677"/>
            <p14:sldId id="1697"/>
            <p14:sldId id="1700"/>
            <p14:sldId id="1698"/>
            <p14:sldId id="1694"/>
            <p14:sldId id="1690"/>
            <p14:sldId id="1693"/>
            <p14:sldId id="1678"/>
            <p14:sldId id="1681"/>
            <p14:sldId id="1701"/>
          </p14:sldIdLst>
        </p14:section>
      </p14:sectionLst>
    </p:ext>
    <p:ext uri="{EFAFB233-063F-42B5-8137-9DF3F51BA10A}">
      <p15:sldGuideLst xmlns:p15="http://schemas.microsoft.com/office/powerpoint/2012/main">
        <p15:guide id="1" orient="horz" pos="96" userDrawn="1">
          <p15:clr>
            <a:srgbClr val="A4A3A4"/>
          </p15:clr>
        </p15:guide>
        <p15:guide id="2" orient="horz" pos="4354" userDrawn="1">
          <p15:clr>
            <a:srgbClr val="A4A3A4"/>
          </p15:clr>
        </p15:guide>
        <p15:guide id="4" orient="horz" pos="2740" userDrawn="1">
          <p15:clr>
            <a:srgbClr val="A4A3A4"/>
          </p15:clr>
        </p15:guide>
        <p15:guide id="5" orient="horz" pos="2132" userDrawn="1">
          <p15:clr>
            <a:srgbClr val="A4A3A4"/>
          </p15:clr>
        </p15:guide>
        <p15:guide id="6" pos="1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cy" initials="N"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DBCBE7"/>
    <a:srgbClr val="2F5597"/>
    <a:srgbClr val="ED7D31"/>
    <a:srgbClr val="13426C"/>
    <a:srgbClr val="253F64"/>
    <a:srgbClr val="E39A9B"/>
    <a:srgbClr val="C5E0B4"/>
    <a:srgbClr val="E2F0D9"/>
    <a:srgbClr val="9D1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9398" autoAdjust="0"/>
  </p:normalViewPr>
  <p:slideViewPr>
    <p:cSldViewPr snapToGrid="0" showGuides="1">
      <p:cViewPr>
        <p:scale>
          <a:sx n="75" d="100"/>
          <a:sy n="75" d="100"/>
        </p:scale>
        <p:origin x="960" y="-24"/>
      </p:cViewPr>
      <p:guideLst>
        <p:guide orient="horz" pos="96"/>
        <p:guide orient="horz" pos="4354"/>
        <p:guide orient="horz" pos="2740"/>
        <p:guide orient="horz" pos="2132"/>
        <p:guide pos="161"/>
      </p:guideLst>
    </p:cSldViewPr>
  </p:slideViewPr>
  <p:notesTextViewPr>
    <p:cViewPr>
      <p:scale>
        <a:sx n="3" d="2"/>
        <a:sy n="3" d="2"/>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t>2024/1/2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6642B7-71B7-4C3E-9855-0D0DE388A05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kumimoji="1" lang="zh-CN" altLang="en-US" dirty="0">
              <a:solidFill>
                <a:srgbClr val="9D1E25"/>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332480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kumimoji="1" lang="zh-CN" altLang="en-US" dirty="0">
              <a:solidFill>
                <a:srgbClr val="9D1E25"/>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72969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kumimoji="1" lang="zh-CN" altLang="en-US" dirty="0">
              <a:solidFill>
                <a:srgbClr val="9D1E25"/>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835030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kumimoji="1" lang="zh-CN" altLang="en-US" dirty="0">
              <a:solidFill>
                <a:srgbClr val="9D1E25"/>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951619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14</a:t>
            </a:fld>
            <a:endParaRPr lang="zh-CN" altLang="en-US"/>
          </a:p>
        </p:txBody>
      </p:sp>
    </p:spTree>
    <p:extLst>
      <p:ext uri="{BB962C8B-B14F-4D97-AF65-F5344CB8AC3E}">
        <p14:creationId xmlns:p14="http://schemas.microsoft.com/office/powerpoint/2010/main" val="1801513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15</a:t>
            </a:fld>
            <a:endParaRPr lang="zh-CN" altLang="en-US"/>
          </a:p>
        </p:txBody>
      </p:sp>
    </p:spTree>
    <p:extLst>
      <p:ext uri="{BB962C8B-B14F-4D97-AF65-F5344CB8AC3E}">
        <p14:creationId xmlns:p14="http://schemas.microsoft.com/office/powerpoint/2010/main" val="456419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kumimoji="1" lang="zh-CN" altLang="en-US" dirty="0">
              <a:solidFill>
                <a:srgbClr val="9D1E25"/>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123109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18</a:t>
            </a:fld>
            <a:endParaRPr lang="zh-CN" altLang="en-US"/>
          </a:p>
        </p:txBody>
      </p:sp>
    </p:spTree>
    <p:extLst>
      <p:ext uri="{BB962C8B-B14F-4D97-AF65-F5344CB8AC3E}">
        <p14:creationId xmlns:p14="http://schemas.microsoft.com/office/powerpoint/2010/main" val="210509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6642B7-71B7-4C3E-9855-0D0DE388A05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21</a:t>
            </a:fld>
            <a:endParaRPr lang="zh-CN" altLang="en-US"/>
          </a:p>
        </p:txBody>
      </p:sp>
    </p:spTree>
    <p:extLst>
      <p:ext uri="{BB962C8B-B14F-4D97-AF65-F5344CB8AC3E}">
        <p14:creationId xmlns:p14="http://schemas.microsoft.com/office/powerpoint/2010/main" val="691201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22</a:t>
            </a:fld>
            <a:endParaRPr lang="zh-CN" altLang="en-US"/>
          </a:p>
        </p:txBody>
      </p:sp>
    </p:spTree>
    <p:extLst>
      <p:ext uri="{BB962C8B-B14F-4D97-AF65-F5344CB8AC3E}">
        <p14:creationId xmlns:p14="http://schemas.microsoft.com/office/powerpoint/2010/main" val="500044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24</a:t>
            </a:fld>
            <a:endParaRPr lang="zh-CN" altLang="en-US"/>
          </a:p>
        </p:txBody>
      </p:sp>
    </p:spTree>
    <p:extLst>
      <p:ext uri="{BB962C8B-B14F-4D97-AF65-F5344CB8AC3E}">
        <p14:creationId xmlns:p14="http://schemas.microsoft.com/office/powerpoint/2010/main" val="2502226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25</a:t>
            </a:fld>
            <a:endParaRPr lang="zh-CN" altLang="en-US"/>
          </a:p>
        </p:txBody>
      </p:sp>
    </p:spTree>
    <p:extLst>
      <p:ext uri="{BB962C8B-B14F-4D97-AF65-F5344CB8AC3E}">
        <p14:creationId xmlns:p14="http://schemas.microsoft.com/office/powerpoint/2010/main" val="3299261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26</a:t>
            </a:fld>
            <a:endParaRPr lang="zh-CN" altLang="en-US"/>
          </a:p>
        </p:txBody>
      </p:sp>
    </p:spTree>
    <p:extLst>
      <p:ext uri="{BB962C8B-B14F-4D97-AF65-F5344CB8AC3E}">
        <p14:creationId xmlns:p14="http://schemas.microsoft.com/office/powerpoint/2010/main" val="1832573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27</a:t>
            </a:fld>
            <a:endParaRPr lang="zh-CN" altLang="en-US"/>
          </a:p>
        </p:txBody>
      </p:sp>
    </p:spTree>
    <p:extLst>
      <p:ext uri="{BB962C8B-B14F-4D97-AF65-F5344CB8AC3E}">
        <p14:creationId xmlns:p14="http://schemas.microsoft.com/office/powerpoint/2010/main" val="978423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28</a:t>
            </a:fld>
            <a:endParaRPr lang="zh-CN" altLang="en-US"/>
          </a:p>
        </p:txBody>
      </p:sp>
    </p:spTree>
    <p:extLst>
      <p:ext uri="{BB962C8B-B14F-4D97-AF65-F5344CB8AC3E}">
        <p14:creationId xmlns:p14="http://schemas.microsoft.com/office/powerpoint/2010/main" val="4263832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29</a:t>
            </a:fld>
            <a:endParaRPr lang="zh-CN" altLang="en-US"/>
          </a:p>
        </p:txBody>
      </p:sp>
    </p:spTree>
    <p:extLst>
      <p:ext uri="{BB962C8B-B14F-4D97-AF65-F5344CB8AC3E}">
        <p14:creationId xmlns:p14="http://schemas.microsoft.com/office/powerpoint/2010/main" val="976891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30</a:t>
            </a:fld>
            <a:endParaRPr lang="zh-CN" altLang="en-US"/>
          </a:p>
        </p:txBody>
      </p:sp>
    </p:spTree>
    <p:extLst>
      <p:ext uri="{BB962C8B-B14F-4D97-AF65-F5344CB8AC3E}">
        <p14:creationId xmlns:p14="http://schemas.microsoft.com/office/powerpoint/2010/main" val="2757033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31</a:t>
            </a:fld>
            <a:endParaRPr lang="zh-CN" altLang="en-US"/>
          </a:p>
        </p:txBody>
      </p:sp>
    </p:spTree>
    <p:extLst>
      <p:ext uri="{BB962C8B-B14F-4D97-AF65-F5344CB8AC3E}">
        <p14:creationId xmlns:p14="http://schemas.microsoft.com/office/powerpoint/2010/main" val="4121503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32</a:t>
            </a:fld>
            <a:endParaRPr lang="zh-CN" altLang="en-US"/>
          </a:p>
        </p:txBody>
      </p:sp>
    </p:spTree>
    <p:extLst>
      <p:ext uri="{BB962C8B-B14F-4D97-AF65-F5344CB8AC3E}">
        <p14:creationId xmlns:p14="http://schemas.microsoft.com/office/powerpoint/2010/main" val="1164317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33</a:t>
            </a:fld>
            <a:endParaRPr lang="zh-CN" altLang="en-US"/>
          </a:p>
        </p:txBody>
      </p:sp>
    </p:spTree>
    <p:extLst>
      <p:ext uri="{BB962C8B-B14F-4D97-AF65-F5344CB8AC3E}">
        <p14:creationId xmlns:p14="http://schemas.microsoft.com/office/powerpoint/2010/main" val="92738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kumimoji="1" lang="zh-CN" altLang="en-US" dirty="0">
              <a:solidFill>
                <a:srgbClr val="9D1E25"/>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kumimoji="1" lang="zh-CN" altLang="en-US" dirty="0">
              <a:solidFill>
                <a:srgbClr val="9D1E25"/>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54946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kumimoji="1" lang="zh-CN" altLang="en-US" dirty="0">
              <a:solidFill>
                <a:srgbClr val="9D1E25"/>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811376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ym typeface="+mn-ea"/>
            </a:endParaRPr>
          </a:p>
        </p:txBody>
      </p:sp>
      <p:sp>
        <p:nvSpPr>
          <p:cNvPr id="4" name="灯片编号占位符 3"/>
          <p:cNvSpPr>
            <a:spLocks noGrp="1"/>
          </p:cNvSpPr>
          <p:nvPr>
            <p:ph type="sldNum" sz="quarter" idx="5"/>
          </p:nvPr>
        </p:nvSpPr>
        <p:spPr/>
        <p:txBody>
          <a:bodyPr/>
          <a:lstStyle/>
          <a:p>
            <a:fld id="{D96642B7-71B7-4C3E-9855-0D0DE388A05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t>2024/1/2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t>2024/1/2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t>2024/1/2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t>2024/1/2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t>‹#›</a:t>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D3942-20E3-9477-715F-E3EF1E6AC05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BB2819-FA5E-9517-D549-172A808F3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1E6A7C-4066-DDC7-143C-70DA99CE5892}"/>
              </a:ext>
            </a:extLst>
          </p:cNvPr>
          <p:cNvSpPr>
            <a:spLocks noGrp="1"/>
          </p:cNvSpPr>
          <p:nvPr>
            <p:ph type="dt" sz="half" idx="10"/>
          </p:nvPr>
        </p:nvSpPr>
        <p:spPr/>
        <p:txBody>
          <a:bodyPr/>
          <a:lstStyle/>
          <a:p>
            <a:fld id="{18A1080F-6B91-4B41-96EE-EB34ECD337A8}"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EAB899A0-C241-FE59-47D3-F25E2746C3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570B4A-60CE-8D4E-4F11-6CDBCF323203}"/>
              </a:ext>
            </a:extLst>
          </p:cNvPr>
          <p:cNvSpPr>
            <a:spLocks noGrp="1"/>
          </p:cNvSpPr>
          <p:nvPr>
            <p:ph type="sldNum" sz="quarter" idx="12"/>
          </p:nvPr>
        </p:nvSpPr>
        <p:spPr/>
        <p:txBody>
          <a:body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2777089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1A6C4-A09E-F074-D695-F428D2469A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2F1D87-B968-6DF1-1DED-AFDA577188D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E8E996-B271-36BE-46D8-A8D6338EF5B5}"/>
              </a:ext>
            </a:extLst>
          </p:cNvPr>
          <p:cNvSpPr>
            <a:spLocks noGrp="1"/>
          </p:cNvSpPr>
          <p:nvPr>
            <p:ph type="dt" sz="half" idx="10"/>
          </p:nvPr>
        </p:nvSpPr>
        <p:spPr/>
        <p:txBody>
          <a:bodyPr/>
          <a:lstStyle/>
          <a:p>
            <a:fld id="{18A1080F-6B91-4B41-96EE-EB34ECD337A8}"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C6B1BD53-6F7D-BE6A-47EF-3346F278A2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812C51-1BC7-54C6-5552-B728B805626A}"/>
              </a:ext>
            </a:extLst>
          </p:cNvPr>
          <p:cNvSpPr>
            <a:spLocks noGrp="1"/>
          </p:cNvSpPr>
          <p:nvPr>
            <p:ph type="sldNum" sz="quarter" idx="12"/>
          </p:nvPr>
        </p:nvSpPr>
        <p:spPr/>
        <p:txBody>
          <a:body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2083955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F9E0A-7DDE-6F1C-1F86-F7C086E85EA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2C25AC-8364-8481-F6CF-C728E69788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F94109A-9644-D02B-5786-785A20DAE818}"/>
              </a:ext>
            </a:extLst>
          </p:cNvPr>
          <p:cNvSpPr>
            <a:spLocks noGrp="1"/>
          </p:cNvSpPr>
          <p:nvPr>
            <p:ph type="dt" sz="half" idx="10"/>
          </p:nvPr>
        </p:nvSpPr>
        <p:spPr/>
        <p:txBody>
          <a:bodyPr/>
          <a:lstStyle/>
          <a:p>
            <a:fld id="{18A1080F-6B91-4B41-96EE-EB34ECD337A8}"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E4B6AC7E-A7AD-F08D-34A1-EE48D405EF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45ABD1-8173-B24A-DA47-72904C6C3DF3}"/>
              </a:ext>
            </a:extLst>
          </p:cNvPr>
          <p:cNvSpPr>
            <a:spLocks noGrp="1"/>
          </p:cNvSpPr>
          <p:nvPr>
            <p:ph type="sldNum" sz="quarter" idx="12"/>
          </p:nvPr>
        </p:nvSpPr>
        <p:spPr/>
        <p:txBody>
          <a:body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107310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70D208-0E5A-9B60-4889-391B8F94C35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F29105-5E42-C281-3C39-B12D4573835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57B1A4-FDEB-4C72-9EDC-E31D86DF3A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89BF7E-E0F0-7B9D-DC39-CF31BC9D8D77}"/>
              </a:ext>
            </a:extLst>
          </p:cNvPr>
          <p:cNvSpPr>
            <a:spLocks noGrp="1"/>
          </p:cNvSpPr>
          <p:nvPr>
            <p:ph type="dt" sz="half" idx="10"/>
          </p:nvPr>
        </p:nvSpPr>
        <p:spPr/>
        <p:txBody>
          <a:bodyPr/>
          <a:lstStyle/>
          <a:p>
            <a:fld id="{18A1080F-6B91-4B41-96EE-EB34ECD337A8}"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374F976A-62EF-E6FC-C050-7B54A415B3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83A9A8-9A2C-314C-E757-71E97CED188D}"/>
              </a:ext>
            </a:extLst>
          </p:cNvPr>
          <p:cNvSpPr>
            <a:spLocks noGrp="1"/>
          </p:cNvSpPr>
          <p:nvPr>
            <p:ph type="sldNum" sz="quarter" idx="12"/>
          </p:nvPr>
        </p:nvSpPr>
        <p:spPr/>
        <p:txBody>
          <a:body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1227455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FCA4E-0C9D-93D1-AA2C-6EF3A566301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987A952-5F0B-AEB4-F2BD-8A26D5E393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7E15218-C2CE-A8D6-85FB-6796AC52EB5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6F8507-0942-2572-6381-C71443FB50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B811923-F9AB-C0B1-DB2F-D43F97B6A23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3B84DD9-FAE6-A906-EA9D-149B719EDFA3}"/>
              </a:ext>
            </a:extLst>
          </p:cNvPr>
          <p:cNvSpPr>
            <a:spLocks noGrp="1"/>
          </p:cNvSpPr>
          <p:nvPr>
            <p:ph type="dt" sz="half" idx="10"/>
          </p:nvPr>
        </p:nvSpPr>
        <p:spPr/>
        <p:txBody>
          <a:bodyPr/>
          <a:lstStyle/>
          <a:p>
            <a:fld id="{18A1080F-6B91-4B41-96EE-EB34ECD337A8}" type="datetimeFigureOut">
              <a:rPr lang="zh-CN" altLang="en-US" smtClean="0"/>
              <a:t>2024/1/2</a:t>
            </a:fld>
            <a:endParaRPr lang="zh-CN" altLang="en-US"/>
          </a:p>
        </p:txBody>
      </p:sp>
      <p:sp>
        <p:nvSpPr>
          <p:cNvPr id="8" name="页脚占位符 7">
            <a:extLst>
              <a:ext uri="{FF2B5EF4-FFF2-40B4-BE49-F238E27FC236}">
                <a16:creationId xmlns:a16="http://schemas.microsoft.com/office/drawing/2014/main" id="{30982111-163C-65BA-DF68-E7C85EF7EF1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667CB6D-DCB0-900E-DF8E-22F961ACC138}"/>
              </a:ext>
            </a:extLst>
          </p:cNvPr>
          <p:cNvSpPr>
            <a:spLocks noGrp="1"/>
          </p:cNvSpPr>
          <p:nvPr>
            <p:ph type="sldNum" sz="quarter" idx="12"/>
          </p:nvPr>
        </p:nvSpPr>
        <p:spPr/>
        <p:txBody>
          <a:body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2195851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65363-4AC8-B335-04E9-17E25CDDABC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A2F3CED-F3DE-B9AC-99DB-7695D91FE9B7}"/>
              </a:ext>
            </a:extLst>
          </p:cNvPr>
          <p:cNvSpPr>
            <a:spLocks noGrp="1"/>
          </p:cNvSpPr>
          <p:nvPr>
            <p:ph type="dt" sz="half" idx="10"/>
          </p:nvPr>
        </p:nvSpPr>
        <p:spPr/>
        <p:txBody>
          <a:bodyPr/>
          <a:lstStyle/>
          <a:p>
            <a:fld id="{18A1080F-6B91-4B41-96EE-EB34ECD337A8}" type="datetimeFigureOut">
              <a:rPr lang="zh-CN" altLang="en-US" smtClean="0"/>
              <a:t>2024/1/2</a:t>
            </a:fld>
            <a:endParaRPr lang="zh-CN" altLang="en-US"/>
          </a:p>
        </p:txBody>
      </p:sp>
      <p:sp>
        <p:nvSpPr>
          <p:cNvPr id="4" name="页脚占位符 3">
            <a:extLst>
              <a:ext uri="{FF2B5EF4-FFF2-40B4-BE49-F238E27FC236}">
                <a16:creationId xmlns:a16="http://schemas.microsoft.com/office/drawing/2014/main" id="{5CDDA717-6126-08B8-F892-90FDF79AAE5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ECE0E58-03FA-61D7-3679-C8859B94C5BB}"/>
              </a:ext>
            </a:extLst>
          </p:cNvPr>
          <p:cNvSpPr>
            <a:spLocks noGrp="1"/>
          </p:cNvSpPr>
          <p:nvPr>
            <p:ph type="sldNum" sz="quarter" idx="12"/>
          </p:nvPr>
        </p:nvSpPr>
        <p:spPr/>
        <p:txBody>
          <a:body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41439022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547C0C5-A398-2BE4-232F-37CC1CAB5022}"/>
              </a:ext>
            </a:extLst>
          </p:cNvPr>
          <p:cNvSpPr>
            <a:spLocks noGrp="1"/>
          </p:cNvSpPr>
          <p:nvPr>
            <p:ph type="dt" sz="half" idx="10"/>
          </p:nvPr>
        </p:nvSpPr>
        <p:spPr/>
        <p:txBody>
          <a:bodyPr/>
          <a:lstStyle/>
          <a:p>
            <a:fld id="{18A1080F-6B91-4B41-96EE-EB34ECD337A8}" type="datetimeFigureOut">
              <a:rPr lang="zh-CN" altLang="en-US" smtClean="0"/>
              <a:t>2024/1/2</a:t>
            </a:fld>
            <a:endParaRPr lang="zh-CN" altLang="en-US"/>
          </a:p>
        </p:txBody>
      </p:sp>
      <p:sp>
        <p:nvSpPr>
          <p:cNvPr id="3" name="页脚占位符 2">
            <a:extLst>
              <a:ext uri="{FF2B5EF4-FFF2-40B4-BE49-F238E27FC236}">
                <a16:creationId xmlns:a16="http://schemas.microsoft.com/office/drawing/2014/main" id="{62E4AF8C-D7BF-A32B-3310-FAD8641FE93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8B3A938-BFEE-0C5C-8325-FF83A2059D09}"/>
              </a:ext>
            </a:extLst>
          </p:cNvPr>
          <p:cNvSpPr>
            <a:spLocks noGrp="1"/>
          </p:cNvSpPr>
          <p:nvPr>
            <p:ph type="sldNum" sz="quarter" idx="12"/>
          </p:nvPr>
        </p:nvSpPr>
        <p:spPr/>
        <p:txBody>
          <a:body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1406268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t>2024/1/2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t>‹#›</a:t>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7134F-B7BC-3FF1-B90C-4F3F093C756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427E298-45E1-8B62-696D-2A6EDDFC23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0C20E7-2CE1-1CA3-DF50-5BE28421B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3D7749-F649-4B54-D243-C993928BB3F4}"/>
              </a:ext>
            </a:extLst>
          </p:cNvPr>
          <p:cNvSpPr>
            <a:spLocks noGrp="1"/>
          </p:cNvSpPr>
          <p:nvPr>
            <p:ph type="dt" sz="half" idx="10"/>
          </p:nvPr>
        </p:nvSpPr>
        <p:spPr/>
        <p:txBody>
          <a:bodyPr/>
          <a:lstStyle/>
          <a:p>
            <a:fld id="{18A1080F-6B91-4B41-96EE-EB34ECD337A8}"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009ABCF2-37BD-FDB3-AD8C-82A8E7CA38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7525C7-562F-1C98-B835-CDFE5917E729}"/>
              </a:ext>
            </a:extLst>
          </p:cNvPr>
          <p:cNvSpPr>
            <a:spLocks noGrp="1"/>
          </p:cNvSpPr>
          <p:nvPr>
            <p:ph type="sldNum" sz="quarter" idx="12"/>
          </p:nvPr>
        </p:nvSpPr>
        <p:spPr/>
        <p:txBody>
          <a:body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18448776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4F1F4-2E99-0AA4-0C06-29098D9369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DEBD78-C7D8-9345-7E2F-EDA30F2549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B2B701B-1D92-0216-0A61-124DC4ECB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DA36EB-B421-C3F2-E220-5676A5362FBF}"/>
              </a:ext>
            </a:extLst>
          </p:cNvPr>
          <p:cNvSpPr>
            <a:spLocks noGrp="1"/>
          </p:cNvSpPr>
          <p:nvPr>
            <p:ph type="dt" sz="half" idx="10"/>
          </p:nvPr>
        </p:nvSpPr>
        <p:spPr/>
        <p:txBody>
          <a:bodyPr/>
          <a:lstStyle/>
          <a:p>
            <a:fld id="{18A1080F-6B91-4B41-96EE-EB34ECD337A8}"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5FE0FB77-25D7-361A-BD66-4BF6EA6C6B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71DC8A-0A79-D8EE-6B91-194797EE84C0}"/>
              </a:ext>
            </a:extLst>
          </p:cNvPr>
          <p:cNvSpPr>
            <a:spLocks noGrp="1"/>
          </p:cNvSpPr>
          <p:nvPr>
            <p:ph type="sldNum" sz="quarter" idx="12"/>
          </p:nvPr>
        </p:nvSpPr>
        <p:spPr/>
        <p:txBody>
          <a:body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1643569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5545F-2206-E617-AFB1-29DA8934935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456451A-4AF9-669A-BCD8-4D45A54D20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E06435-A2EA-BBC9-64DB-0BCA45BE2B60}"/>
              </a:ext>
            </a:extLst>
          </p:cNvPr>
          <p:cNvSpPr>
            <a:spLocks noGrp="1"/>
          </p:cNvSpPr>
          <p:nvPr>
            <p:ph type="dt" sz="half" idx="10"/>
          </p:nvPr>
        </p:nvSpPr>
        <p:spPr/>
        <p:txBody>
          <a:bodyPr/>
          <a:lstStyle/>
          <a:p>
            <a:fld id="{18A1080F-6B91-4B41-96EE-EB34ECD337A8}"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569C46DF-2926-54F6-8DE6-9F290A5A9A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E2D2F8-460B-12B5-3C37-35AC9126DF7A}"/>
              </a:ext>
            </a:extLst>
          </p:cNvPr>
          <p:cNvSpPr>
            <a:spLocks noGrp="1"/>
          </p:cNvSpPr>
          <p:nvPr>
            <p:ph type="sldNum" sz="quarter" idx="12"/>
          </p:nvPr>
        </p:nvSpPr>
        <p:spPr/>
        <p:txBody>
          <a:body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3648228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2D28C61-1F27-5BE2-6D94-A8AD69D54EC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7E042E7-99D1-C830-C909-4D401A0034F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2B4656-CDB2-D2D2-D3E3-38743C53D8D3}"/>
              </a:ext>
            </a:extLst>
          </p:cNvPr>
          <p:cNvSpPr>
            <a:spLocks noGrp="1"/>
          </p:cNvSpPr>
          <p:nvPr>
            <p:ph type="dt" sz="half" idx="10"/>
          </p:nvPr>
        </p:nvSpPr>
        <p:spPr/>
        <p:txBody>
          <a:bodyPr/>
          <a:lstStyle/>
          <a:p>
            <a:fld id="{18A1080F-6B91-4B41-96EE-EB34ECD337A8}"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0D70465B-05D9-9DFD-67E2-961F59DE81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B27A65-9397-CD6F-2567-CC39E76948AE}"/>
              </a:ext>
            </a:extLst>
          </p:cNvPr>
          <p:cNvSpPr>
            <a:spLocks noGrp="1"/>
          </p:cNvSpPr>
          <p:nvPr>
            <p:ph type="sldNum" sz="quarter" idx="12"/>
          </p:nvPr>
        </p:nvSpPr>
        <p:spPr/>
        <p:txBody>
          <a:body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9283103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1F2CC-16A9-40F1-A3F2-8CED641C50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FCBC225-0DC7-76D9-A865-2E8B1935F3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383DA9E-C688-4455-2959-9974A9FEFA9F}"/>
              </a:ext>
            </a:extLst>
          </p:cNvPr>
          <p:cNvSpPr>
            <a:spLocks noGrp="1"/>
          </p:cNvSpPr>
          <p:nvPr>
            <p:ph type="dt" sz="half" idx="10"/>
          </p:nvPr>
        </p:nvSpPr>
        <p:spPr/>
        <p:txBody>
          <a:bodyPr/>
          <a:lstStyle/>
          <a:p>
            <a:fld id="{43B2B63B-EB7D-466F-8C28-FF1BD0CF1390}"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72EF51AD-81CA-79DC-6C33-9AE4A37403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C746B9-5645-E04C-95CC-BB9FE7D2F1BF}"/>
              </a:ext>
            </a:extLst>
          </p:cNvPr>
          <p:cNvSpPr>
            <a:spLocks noGrp="1"/>
          </p:cNvSpPr>
          <p:nvPr>
            <p:ph type="sldNum" sz="quarter" idx="12"/>
          </p:nvPr>
        </p:nvSpPr>
        <p:spPr/>
        <p:txBody>
          <a:bodyPr/>
          <a:lstStyle/>
          <a:p>
            <a:fld id="{BEAF5C13-0223-4CD3-8BDD-C8B360411EA9}" type="slidenum">
              <a:rPr lang="zh-CN" altLang="en-US" smtClean="0"/>
              <a:t>‹#›</a:t>
            </a:fld>
            <a:endParaRPr lang="zh-CN" altLang="en-US"/>
          </a:p>
        </p:txBody>
      </p:sp>
    </p:spTree>
    <p:extLst>
      <p:ext uri="{BB962C8B-B14F-4D97-AF65-F5344CB8AC3E}">
        <p14:creationId xmlns:p14="http://schemas.microsoft.com/office/powerpoint/2010/main" val="1110995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4FCA0-2A2D-DBF0-8F38-23490835B6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8B19CB-B87F-54BB-1A4C-2713140FF0E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323363-8BE2-42A0-6ABF-1D7443CA4D2C}"/>
              </a:ext>
            </a:extLst>
          </p:cNvPr>
          <p:cNvSpPr>
            <a:spLocks noGrp="1"/>
          </p:cNvSpPr>
          <p:nvPr>
            <p:ph type="dt" sz="half" idx="10"/>
          </p:nvPr>
        </p:nvSpPr>
        <p:spPr/>
        <p:txBody>
          <a:bodyPr/>
          <a:lstStyle/>
          <a:p>
            <a:fld id="{43B2B63B-EB7D-466F-8C28-FF1BD0CF1390}"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E5FA8368-6368-A419-3AF4-E84E34ECE8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D2B10C-E278-EAD4-EE56-529A79015B13}"/>
              </a:ext>
            </a:extLst>
          </p:cNvPr>
          <p:cNvSpPr>
            <a:spLocks noGrp="1"/>
          </p:cNvSpPr>
          <p:nvPr>
            <p:ph type="sldNum" sz="quarter" idx="12"/>
          </p:nvPr>
        </p:nvSpPr>
        <p:spPr/>
        <p:txBody>
          <a:bodyPr/>
          <a:lstStyle/>
          <a:p>
            <a:fld id="{BEAF5C13-0223-4CD3-8BDD-C8B360411EA9}" type="slidenum">
              <a:rPr lang="zh-CN" altLang="en-US" smtClean="0"/>
              <a:t>‹#›</a:t>
            </a:fld>
            <a:endParaRPr lang="zh-CN" altLang="en-US"/>
          </a:p>
        </p:txBody>
      </p:sp>
    </p:spTree>
    <p:extLst>
      <p:ext uri="{BB962C8B-B14F-4D97-AF65-F5344CB8AC3E}">
        <p14:creationId xmlns:p14="http://schemas.microsoft.com/office/powerpoint/2010/main" val="22738516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9513B-0095-C31C-F1EF-610CDEF99B2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46C4B6-CCD0-CD93-B6FC-654EA50C3B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8912AC-E10F-D4C1-0013-2C136750105B}"/>
              </a:ext>
            </a:extLst>
          </p:cNvPr>
          <p:cNvSpPr>
            <a:spLocks noGrp="1"/>
          </p:cNvSpPr>
          <p:nvPr>
            <p:ph type="dt" sz="half" idx="10"/>
          </p:nvPr>
        </p:nvSpPr>
        <p:spPr/>
        <p:txBody>
          <a:bodyPr/>
          <a:lstStyle/>
          <a:p>
            <a:fld id="{43B2B63B-EB7D-466F-8C28-FF1BD0CF1390}"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42A5E55D-F721-BDD2-13E9-8F341CF305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FA52B6-094A-5C6C-E287-262EC1EB0839}"/>
              </a:ext>
            </a:extLst>
          </p:cNvPr>
          <p:cNvSpPr>
            <a:spLocks noGrp="1"/>
          </p:cNvSpPr>
          <p:nvPr>
            <p:ph type="sldNum" sz="quarter" idx="12"/>
          </p:nvPr>
        </p:nvSpPr>
        <p:spPr/>
        <p:txBody>
          <a:bodyPr/>
          <a:lstStyle/>
          <a:p>
            <a:fld id="{BEAF5C13-0223-4CD3-8BDD-C8B360411EA9}" type="slidenum">
              <a:rPr lang="zh-CN" altLang="en-US" smtClean="0"/>
              <a:t>‹#›</a:t>
            </a:fld>
            <a:endParaRPr lang="zh-CN" altLang="en-US"/>
          </a:p>
        </p:txBody>
      </p:sp>
    </p:spTree>
    <p:extLst>
      <p:ext uri="{BB962C8B-B14F-4D97-AF65-F5344CB8AC3E}">
        <p14:creationId xmlns:p14="http://schemas.microsoft.com/office/powerpoint/2010/main" val="2653795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8B10C-FA73-031F-487A-B93B3DEE80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69D041-2002-FEE8-D8CF-AE5F7EBF4FC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C1F1C90-BB2D-93E6-7A55-0492B8D8BD4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DB3DA8C-BDB4-98FF-3D90-B10DDDD65F71}"/>
              </a:ext>
            </a:extLst>
          </p:cNvPr>
          <p:cNvSpPr>
            <a:spLocks noGrp="1"/>
          </p:cNvSpPr>
          <p:nvPr>
            <p:ph type="dt" sz="half" idx="10"/>
          </p:nvPr>
        </p:nvSpPr>
        <p:spPr/>
        <p:txBody>
          <a:bodyPr/>
          <a:lstStyle/>
          <a:p>
            <a:fld id="{43B2B63B-EB7D-466F-8C28-FF1BD0CF1390}"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3C327046-7311-6713-1B95-05B8D924D2C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9B01AA-0127-9D1F-62EE-121DC54D19B1}"/>
              </a:ext>
            </a:extLst>
          </p:cNvPr>
          <p:cNvSpPr>
            <a:spLocks noGrp="1"/>
          </p:cNvSpPr>
          <p:nvPr>
            <p:ph type="sldNum" sz="quarter" idx="12"/>
          </p:nvPr>
        </p:nvSpPr>
        <p:spPr/>
        <p:txBody>
          <a:bodyPr/>
          <a:lstStyle/>
          <a:p>
            <a:fld id="{BEAF5C13-0223-4CD3-8BDD-C8B360411EA9}" type="slidenum">
              <a:rPr lang="zh-CN" altLang="en-US" smtClean="0"/>
              <a:t>‹#›</a:t>
            </a:fld>
            <a:endParaRPr lang="zh-CN" altLang="en-US"/>
          </a:p>
        </p:txBody>
      </p:sp>
    </p:spTree>
    <p:extLst>
      <p:ext uri="{BB962C8B-B14F-4D97-AF65-F5344CB8AC3E}">
        <p14:creationId xmlns:p14="http://schemas.microsoft.com/office/powerpoint/2010/main" val="2046662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C7227-B2A5-134D-CE97-6F632FB9F26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FD6CA2-C728-8B23-29F9-3E28B300E0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FD83EF-3D4D-DCFB-A04E-B707FC3DEA0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A57CDEA-31C9-034A-58C8-E637332261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15F33F2-18ED-794F-FD97-8ABD5996A0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55E0F6-3545-4DB6-27E9-DF66DF4C0E31}"/>
              </a:ext>
            </a:extLst>
          </p:cNvPr>
          <p:cNvSpPr>
            <a:spLocks noGrp="1"/>
          </p:cNvSpPr>
          <p:nvPr>
            <p:ph type="dt" sz="half" idx="10"/>
          </p:nvPr>
        </p:nvSpPr>
        <p:spPr/>
        <p:txBody>
          <a:bodyPr/>
          <a:lstStyle/>
          <a:p>
            <a:fld id="{43B2B63B-EB7D-466F-8C28-FF1BD0CF1390}" type="datetimeFigureOut">
              <a:rPr lang="zh-CN" altLang="en-US" smtClean="0"/>
              <a:t>2024/1/2</a:t>
            </a:fld>
            <a:endParaRPr lang="zh-CN" altLang="en-US"/>
          </a:p>
        </p:txBody>
      </p:sp>
      <p:sp>
        <p:nvSpPr>
          <p:cNvPr id="8" name="页脚占位符 7">
            <a:extLst>
              <a:ext uri="{FF2B5EF4-FFF2-40B4-BE49-F238E27FC236}">
                <a16:creationId xmlns:a16="http://schemas.microsoft.com/office/drawing/2014/main" id="{99AA62B6-63ED-2364-FD49-C0B6B4BE8B7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8D060C6-C62F-80BC-E203-CF244B9B614E}"/>
              </a:ext>
            </a:extLst>
          </p:cNvPr>
          <p:cNvSpPr>
            <a:spLocks noGrp="1"/>
          </p:cNvSpPr>
          <p:nvPr>
            <p:ph type="sldNum" sz="quarter" idx="12"/>
          </p:nvPr>
        </p:nvSpPr>
        <p:spPr/>
        <p:txBody>
          <a:bodyPr/>
          <a:lstStyle/>
          <a:p>
            <a:fld id="{BEAF5C13-0223-4CD3-8BDD-C8B360411EA9}" type="slidenum">
              <a:rPr lang="zh-CN" altLang="en-US" smtClean="0"/>
              <a:t>‹#›</a:t>
            </a:fld>
            <a:endParaRPr lang="zh-CN" altLang="en-US"/>
          </a:p>
        </p:txBody>
      </p:sp>
    </p:spTree>
    <p:extLst>
      <p:ext uri="{BB962C8B-B14F-4D97-AF65-F5344CB8AC3E}">
        <p14:creationId xmlns:p14="http://schemas.microsoft.com/office/powerpoint/2010/main" val="23858844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31BB49-1FB8-2D39-65E2-68D65E91272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CD2465A-B72B-977F-DD97-8BEA30F54896}"/>
              </a:ext>
            </a:extLst>
          </p:cNvPr>
          <p:cNvSpPr>
            <a:spLocks noGrp="1"/>
          </p:cNvSpPr>
          <p:nvPr>
            <p:ph type="dt" sz="half" idx="10"/>
          </p:nvPr>
        </p:nvSpPr>
        <p:spPr/>
        <p:txBody>
          <a:bodyPr/>
          <a:lstStyle/>
          <a:p>
            <a:fld id="{43B2B63B-EB7D-466F-8C28-FF1BD0CF1390}" type="datetimeFigureOut">
              <a:rPr lang="zh-CN" altLang="en-US" smtClean="0"/>
              <a:t>2024/1/2</a:t>
            </a:fld>
            <a:endParaRPr lang="zh-CN" altLang="en-US"/>
          </a:p>
        </p:txBody>
      </p:sp>
      <p:sp>
        <p:nvSpPr>
          <p:cNvPr id="4" name="页脚占位符 3">
            <a:extLst>
              <a:ext uri="{FF2B5EF4-FFF2-40B4-BE49-F238E27FC236}">
                <a16:creationId xmlns:a16="http://schemas.microsoft.com/office/drawing/2014/main" id="{EBA61EC1-4E71-2256-B396-9BDA258E9F0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41FCC7B-CC5F-3062-3523-1E7D598F7E29}"/>
              </a:ext>
            </a:extLst>
          </p:cNvPr>
          <p:cNvSpPr>
            <a:spLocks noGrp="1"/>
          </p:cNvSpPr>
          <p:nvPr>
            <p:ph type="sldNum" sz="quarter" idx="12"/>
          </p:nvPr>
        </p:nvSpPr>
        <p:spPr/>
        <p:txBody>
          <a:bodyPr/>
          <a:lstStyle/>
          <a:p>
            <a:fld id="{BEAF5C13-0223-4CD3-8BDD-C8B360411EA9}" type="slidenum">
              <a:rPr lang="zh-CN" altLang="en-US" smtClean="0"/>
              <a:t>‹#›</a:t>
            </a:fld>
            <a:endParaRPr lang="zh-CN" altLang="en-US"/>
          </a:p>
        </p:txBody>
      </p:sp>
    </p:spTree>
    <p:extLst>
      <p:ext uri="{BB962C8B-B14F-4D97-AF65-F5344CB8AC3E}">
        <p14:creationId xmlns:p14="http://schemas.microsoft.com/office/powerpoint/2010/main" val="4278843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t>2024/1/2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t>‹#›</a:t>
            </a:fld>
            <a:endParaRPr lang="zh-CN" alt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869CD0-311E-7AB7-98DE-DE2B913AD8EF}"/>
              </a:ext>
            </a:extLst>
          </p:cNvPr>
          <p:cNvSpPr>
            <a:spLocks noGrp="1"/>
          </p:cNvSpPr>
          <p:nvPr>
            <p:ph type="dt" sz="half" idx="10"/>
          </p:nvPr>
        </p:nvSpPr>
        <p:spPr/>
        <p:txBody>
          <a:bodyPr/>
          <a:lstStyle/>
          <a:p>
            <a:fld id="{43B2B63B-EB7D-466F-8C28-FF1BD0CF1390}" type="datetimeFigureOut">
              <a:rPr lang="zh-CN" altLang="en-US" smtClean="0"/>
              <a:t>2024/1/2</a:t>
            </a:fld>
            <a:endParaRPr lang="zh-CN" altLang="en-US"/>
          </a:p>
        </p:txBody>
      </p:sp>
      <p:sp>
        <p:nvSpPr>
          <p:cNvPr id="3" name="页脚占位符 2">
            <a:extLst>
              <a:ext uri="{FF2B5EF4-FFF2-40B4-BE49-F238E27FC236}">
                <a16:creationId xmlns:a16="http://schemas.microsoft.com/office/drawing/2014/main" id="{6EE8D780-EAC0-B730-C9FF-5FDE9FCD4C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3DAEC28-5E27-C75D-7665-C3D6705A7C11}"/>
              </a:ext>
            </a:extLst>
          </p:cNvPr>
          <p:cNvSpPr>
            <a:spLocks noGrp="1"/>
          </p:cNvSpPr>
          <p:nvPr>
            <p:ph type="sldNum" sz="quarter" idx="12"/>
          </p:nvPr>
        </p:nvSpPr>
        <p:spPr/>
        <p:txBody>
          <a:bodyPr/>
          <a:lstStyle/>
          <a:p>
            <a:fld id="{BEAF5C13-0223-4CD3-8BDD-C8B360411EA9}" type="slidenum">
              <a:rPr lang="zh-CN" altLang="en-US" smtClean="0"/>
              <a:t>‹#›</a:t>
            </a:fld>
            <a:endParaRPr lang="zh-CN" altLang="en-US"/>
          </a:p>
        </p:txBody>
      </p:sp>
    </p:spTree>
    <p:extLst>
      <p:ext uri="{BB962C8B-B14F-4D97-AF65-F5344CB8AC3E}">
        <p14:creationId xmlns:p14="http://schemas.microsoft.com/office/powerpoint/2010/main" val="16292188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46DA5-EDD1-D869-C577-0DBA810F2A9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4E5721F-A258-7FD2-F48F-D89E399641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750EF4-FDF3-3456-6ABD-188B39C00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3AA1B1-BF17-E91C-9A48-C28C36073CCF}"/>
              </a:ext>
            </a:extLst>
          </p:cNvPr>
          <p:cNvSpPr>
            <a:spLocks noGrp="1"/>
          </p:cNvSpPr>
          <p:nvPr>
            <p:ph type="dt" sz="half" idx="10"/>
          </p:nvPr>
        </p:nvSpPr>
        <p:spPr/>
        <p:txBody>
          <a:bodyPr/>
          <a:lstStyle/>
          <a:p>
            <a:fld id="{43B2B63B-EB7D-466F-8C28-FF1BD0CF1390}"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CC86B196-68E8-9468-E4BF-E4075E24B2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4D7377-720C-8C41-C076-72C0CBF01BEA}"/>
              </a:ext>
            </a:extLst>
          </p:cNvPr>
          <p:cNvSpPr>
            <a:spLocks noGrp="1"/>
          </p:cNvSpPr>
          <p:nvPr>
            <p:ph type="sldNum" sz="quarter" idx="12"/>
          </p:nvPr>
        </p:nvSpPr>
        <p:spPr/>
        <p:txBody>
          <a:bodyPr/>
          <a:lstStyle/>
          <a:p>
            <a:fld id="{BEAF5C13-0223-4CD3-8BDD-C8B360411EA9}" type="slidenum">
              <a:rPr lang="zh-CN" altLang="en-US" smtClean="0"/>
              <a:t>‹#›</a:t>
            </a:fld>
            <a:endParaRPr lang="zh-CN" altLang="en-US"/>
          </a:p>
        </p:txBody>
      </p:sp>
    </p:spTree>
    <p:extLst>
      <p:ext uri="{BB962C8B-B14F-4D97-AF65-F5344CB8AC3E}">
        <p14:creationId xmlns:p14="http://schemas.microsoft.com/office/powerpoint/2010/main" val="18683387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348EA-B651-8FE6-33A4-F76AA13B722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E29AB4-BBEA-C392-2373-32757837DC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2BA2A64-CB12-EC71-6051-0C4FD7DA4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1368A14-03CC-5F8F-D1D4-9315C5FF7382}"/>
              </a:ext>
            </a:extLst>
          </p:cNvPr>
          <p:cNvSpPr>
            <a:spLocks noGrp="1"/>
          </p:cNvSpPr>
          <p:nvPr>
            <p:ph type="dt" sz="half" idx="10"/>
          </p:nvPr>
        </p:nvSpPr>
        <p:spPr/>
        <p:txBody>
          <a:bodyPr/>
          <a:lstStyle/>
          <a:p>
            <a:fld id="{43B2B63B-EB7D-466F-8C28-FF1BD0CF1390}"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A8B0CBE8-9A11-9592-962B-2EF9A11848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3FEA01-7FE3-A6A8-4812-49A2E3D44BE4}"/>
              </a:ext>
            </a:extLst>
          </p:cNvPr>
          <p:cNvSpPr>
            <a:spLocks noGrp="1"/>
          </p:cNvSpPr>
          <p:nvPr>
            <p:ph type="sldNum" sz="quarter" idx="12"/>
          </p:nvPr>
        </p:nvSpPr>
        <p:spPr/>
        <p:txBody>
          <a:bodyPr/>
          <a:lstStyle/>
          <a:p>
            <a:fld id="{BEAF5C13-0223-4CD3-8BDD-C8B360411EA9}" type="slidenum">
              <a:rPr lang="zh-CN" altLang="en-US" smtClean="0"/>
              <a:t>‹#›</a:t>
            </a:fld>
            <a:endParaRPr lang="zh-CN" altLang="en-US"/>
          </a:p>
        </p:txBody>
      </p:sp>
    </p:spTree>
    <p:extLst>
      <p:ext uri="{BB962C8B-B14F-4D97-AF65-F5344CB8AC3E}">
        <p14:creationId xmlns:p14="http://schemas.microsoft.com/office/powerpoint/2010/main" val="3982437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90787-3591-429A-7F25-4FFEA2F3E89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40AA4B8-1B95-C289-B9F2-24F7DFAE46B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FAA6C2-F8AC-AD0F-D211-5D4C84A975EE}"/>
              </a:ext>
            </a:extLst>
          </p:cNvPr>
          <p:cNvSpPr>
            <a:spLocks noGrp="1"/>
          </p:cNvSpPr>
          <p:nvPr>
            <p:ph type="dt" sz="half" idx="10"/>
          </p:nvPr>
        </p:nvSpPr>
        <p:spPr/>
        <p:txBody>
          <a:bodyPr/>
          <a:lstStyle/>
          <a:p>
            <a:fld id="{43B2B63B-EB7D-466F-8C28-FF1BD0CF1390}"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AEAD27BA-5305-880A-5B7A-4842162B23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8A2950-4EAE-F5E3-3D65-96BDEE61532F}"/>
              </a:ext>
            </a:extLst>
          </p:cNvPr>
          <p:cNvSpPr>
            <a:spLocks noGrp="1"/>
          </p:cNvSpPr>
          <p:nvPr>
            <p:ph type="sldNum" sz="quarter" idx="12"/>
          </p:nvPr>
        </p:nvSpPr>
        <p:spPr/>
        <p:txBody>
          <a:bodyPr/>
          <a:lstStyle/>
          <a:p>
            <a:fld id="{BEAF5C13-0223-4CD3-8BDD-C8B360411EA9}" type="slidenum">
              <a:rPr lang="zh-CN" altLang="en-US" smtClean="0"/>
              <a:t>‹#›</a:t>
            </a:fld>
            <a:endParaRPr lang="zh-CN" altLang="en-US"/>
          </a:p>
        </p:txBody>
      </p:sp>
    </p:spTree>
    <p:extLst>
      <p:ext uri="{BB962C8B-B14F-4D97-AF65-F5344CB8AC3E}">
        <p14:creationId xmlns:p14="http://schemas.microsoft.com/office/powerpoint/2010/main" val="1810138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53EBFDF-0B35-7EB5-852E-B0C52B4C053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290B1E8-15DF-5D0A-96C2-F8E168A3520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BE6DAF-6AB9-8F8A-E54E-6CF471AB44D0}"/>
              </a:ext>
            </a:extLst>
          </p:cNvPr>
          <p:cNvSpPr>
            <a:spLocks noGrp="1"/>
          </p:cNvSpPr>
          <p:nvPr>
            <p:ph type="dt" sz="half" idx="10"/>
          </p:nvPr>
        </p:nvSpPr>
        <p:spPr/>
        <p:txBody>
          <a:bodyPr/>
          <a:lstStyle/>
          <a:p>
            <a:fld id="{43B2B63B-EB7D-466F-8C28-FF1BD0CF1390}"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03C07014-A04C-91CB-9A4A-E11087F593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315AE3-508C-3711-5387-9C5AF0FFF059}"/>
              </a:ext>
            </a:extLst>
          </p:cNvPr>
          <p:cNvSpPr>
            <a:spLocks noGrp="1"/>
          </p:cNvSpPr>
          <p:nvPr>
            <p:ph type="sldNum" sz="quarter" idx="12"/>
          </p:nvPr>
        </p:nvSpPr>
        <p:spPr/>
        <p:txBody>
          <a:bodyPr/>
          <a:lstStyle/>
          <a:p>
            <a:fld id="{BEAF5C13-0223-4CD3-8BDD-C8B360411EA9}" type="slidenum">
              <a:rPr lang="zh-CN" altLang="en-US" smtClean="0"/>
              <a:t>‹#›</a:t>
            </a:fld>
            <a:endParaRPr lang="zh-CN" altLang="en-US"/>
          </a:p>
        </p:txBody>
      </p:sp>
    </p:spTree>
    <p:extLst>
      <p:ext uri="{BB962C8B-B14F-4D97-AF65-F5344CB8AC3E}">
        <p14:creationId xmlns:p14="http://schemas.microsoft.com/office/powerpoint/2010/main" val="27865313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E5A1F-2789-CB66-D455-3538231E4DE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83CE268-E1BC-B6AD-D603-FE11B5A7B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431049E-B469-6B3A-70FB-7AC071341C59}"/>
              </a:ext>
            </a:extLst>
          </p:cNvPr>
          <p:cNvSpPr>
            <a:spLocks noGrp="1"/>
          </p:cNvSpPr>
          <p:nvPr>
            <p:ph type="dt" sz="half" idx="10"/>
          </p:nvPr>
        </p:nvSpPr>
        <p:spPr/>
        <p:txBody>
          <a:bodyPr/>
          <a:lstStyle/>
          <a:p>
            <a:fld id="{996385C7-76A8-4FBF-A456-8F285FAAB63C}"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DD036E3D-1248-CB55-D59B-57DD672325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4EECC1-1043-55C3-35D2-209AB0D97DCD}"/>
              </a:ext>
            </a:extLst>
          </p:cNvPr>
          <p:cNvSpPr>
            <a:spLocks noGrp="1"/>
          </p:cNvSpPr>
          <p:nvPr>
            <p:ph type="sldNum" sz="quarter" idx="12"/>
          </p:nvPr>
        </p:nvSpPr>
        <p:spPr/>
        <p:txBody>
          <a:body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20184520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B6337-DE42-B771-FEB0-A3071D9051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7F1968-87F8-638B-947A-A85D787A0E4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A76321-CABB-2F95-512E-D204EC132DAC}"/>
              </a:ext>
            </a:extLst>
          </p:cNvPr>
          <p:cNvSpPr>
            <a:spLocks noGrp="1"/>
          </p:cNvSpPr>
          <p:nvPr>
            <p:ph type="dt" sz="half" idx="10"/>
          </p:nvPr>
        </p:nvSpPr>
        <p:spPr/>
        <p:txBody>
          <a:bodyPr/>
          <a:lstStyle/>
          <a:p>
            <a:fld id="{996385C7-76A8-4FBF-A456-8F285FAAB63C}"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C96C4049-999C-69C9-C3B9-AFB46F3246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84E7E8-EEAD-CAA1-E962-50B6FA4CAFDF}"/>
              </a:ext>
            </a:extLst>
          </p:cNvPr>
          <p:cNvSpPr>
            <a:spLocks noGrp="1"/>
          </p:cNvSpPr>
          <p:nvPr>
            <p:ph type="sldNum" sz="quarter" idx="12"/>
          </p:nvPr>
        </p:nvSpPr>
        <p:spPr/>
        <p:txBody>
          <a:body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13504706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0623C-8B6B-F201-4B94-715059294B5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77DEF0-3875-F0AE-3471-4D2C23AE5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C33744-BC9C-50BA-FB96-A169D0F1D22C}"/>
              </a:ext>
            </a:extLst>
          </p:cNvPr>
          <p:cNvSpPr>
            <a:spLocks noGrp="1"/>
          </p:cNvSpPr>
          <p:nvPr>
            <p:ph type="dt" sz="half" idx="10"/>
          </p:nvPr>
        </p:nvSpPr>
        <p:spPr/>
        <p:txBody>
          <a:bodyPr/>
          <a:lstStyle/>
          <a:p>
            <a:fld id="{996385C7-76A8-4FBF-A456-8F285FAAB63C}"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8F231407-7DE3-5B4E-41AE-AB7A04E90E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6C2FC7-B8D7-F2F3-1C04-53FF24033EEA}"/>
              </a:ext>
            </a:extLst>
          </p:cNvPr>
          <p:cNvSpPr>
            <a:spLocks noGrp="1"/>
          </p:cNvSpPr>
          <p:nvPr>
            <p:ph type="sldNum" sz="quarter" idx="12"/>
          </p:nvPr>
        </p:nvSpPr>
        <p:spPr/>
        <p:txBody>
          <a:body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13180218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2A9B0-5BBF-8902-CD8B-82BB2AB1AF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282593-F650-CB5F-FA3F-E7D62E9CDC4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1C48658-669B-3E84-4B92-FF9FCD00ADD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9DD823-CFA9-A109-8253-4F24C2EAC44C}"/>
              </a:ext>
            </a:extLst>
          </p:cNvPr>
          <p:cNvSpPr>
            <a:spLocks noGrp="1"/>
          </p:cNvSpPr>
          <p:nvPr>
            <p:ph type="dt" sz="half" idx="10"/>
          </p:nvPr>
        </p:nvSpPr>
        <p:spPr/>
        <p:txBody>
          <a:bodyPr/>
          <a:lstStyle/>
          <a:p>
            <a:fld id="{996385C7-76A8-4FBF-A456-8F285FAAB63C}"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AA095474-B291-8E02-D31F-5CDA321C6A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3BBA11-EF0C-CB22-E0E7-41E51F3160E2}"/>
              </a:ext>
            </a:extLst>
          </p:cNvPr>
          <p:cNvSpPr>
            <a:spLocks noGrp="1"/>
          </p:cNvSpPr>
          <p:nvPr>
            <p:ph type="sldNum" sz="quarter" idx="12"/>
          </p:nvPr>
        </p:nvSpPr>
        <p:spPr/>
        <p:txBody>
          <a:body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775099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4462D-CB12-06DB-4E27-173501A322B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059834-EAE2-7154-B1B2-D8DE786FD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BF90FE3-EBEF-9080-47F9-F8371A8F8F4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D4F57B0-6F6F-9104-65DA-C11F99BB4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B62820-F60E-4842-664C-4D3D7121F8D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2F8A0CC-4F0B-CA69-BD28-0E9F09DC998E}"/>
              </a:ext>
            </a:extLst>
          </p:cNvPr>
          <p:cNvSpPr>
            <a:spLocks noGrp="1"/>
          </p:cNvSpPr>
          <p:nvPr>
            <p:ph type="dt" sz="half" idx="10"/>
          </p:nvPr>
        </p:nvSpPr>
        <p:spPr/>
        <p:txBody>
          <a:bodyPr/>
          <a:lstStyle/>
          <a:p>
            <a:fld id="{996385C7-76A8-4FBF-A456-8F285FAAB63C}" type="datetimeFigureOut">
              <a:rPr lang="zh-CN" altLang="en-US" smtClean="0"/>
              <a:t>2024/1/2</a:t>
            </a:fld>
            <a:endParaRPr lang="zh-CN" altLang="en-US"/>
          </a:p>
        </p:txBody>
      </p:sp>
      <p:sp>
        <p:nvSpPr>
          <p:cNvPr id="8" name="页脚占位符 7">
            <a:extLst>
              <a:ext uri="{FF2B5EF4-FFF2-40B4-BE49-F238E27FC236}">
                <a16:creationId xmlns:a16="http://schemas.microsoft.com/office/drawing/2014/main" id="{7A355335-BF99-FA64-FB76-FB9F798DF74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190C87-082F-FEFF-ACB3-FFDE3DFAEE35}"/>
              </a:ext>
            </a:extLst>
          </p:cNvPr>
          <p:cNvSpPr>
            <a:spLocks noGrp="1"/>
          </p:cNvSpPr>
          <p:nvPr>
            <p:ph type="sldNum" sz="quarter" idx="12"/>
          </p:nvPr>
        </p:nvSpPr>
        <p:spPr/>
        <p:txBody>
          <a:body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387640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t>2024/1/2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t>‹#›</a:t>
            </a:fld>
            <a:endParaRPr lang="zh-CN" altLang="en-US"/>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DDC67-40C5-D769-0E17-06A543D4D6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B0E235C-4D80-A031-566D-9863EC3EB630}"/>
              </a:ext>
            </a:extLst>
          </p:cNvPr>
          <p:cNvSpPr>
            <a:spLocks noGrp="1"/>
          </p:cNvSpPr>
          <p:nvPr>
            <p:ph type="dt" sz="half" idx="10"/>
          </p:nvPr>
        </p:nvSpPr>
        <p:spPr/>
        <p:txBody>
          <a:bodyPr/>
          <a:lstStyle/>
          <a:p>
            <a:fld id="{996385C7-76A8-4FBF-A456-8F285FAAB63C}" type="datetimeFigureOut">
              <a:rPr lang="zh-CN" altLang="en-US" smtClean="0"/>
              <a:t>2024/1/2</a:t>
            </a:fld>
            <a:endParaRPr lang="zh-CN" altLang="en-US"/>
          </a:p>
        </p:txBody>
      </p:sp>
      <p:sp>
        <p:nvSpPr>
          <p:cNvPr id="4" name="页脚占位符 3">
            <a:extLst>
              <a:ext uri="{FF2B5EF4-FFF2-40B4-BE49-F238E27FC236}">
                <a16:creationId xmlns:a16="http://schemas.microsoft.com/office/drawing/2014/main" id="{636C9114-BBEB-7C13-1689-1C7F0DFA0F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CFFD093-D970-A7D1-1618-96927F000A35}"/>
              </a:ext>
            </a:extLst>
          </p:cNvPr>
          <p:cNvSpPr>
            <a:spLocks noGrp="1"/>
          </p:cNvSpPr>
          <p:nvPr>
            <p:ph type="sldNum" sz="quarter" idx="12"/>
          </p:nvPr>
        </p:nvSpPr>
        <p:spPr/>
        <p:txBody>
          <a:body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16941223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8BDED2B-71A6-9DFA-FAE1-5ADE1C95B67C}"/>
              </a:ext>
            </a:extLst>
          </p:cNvPr>
          <p:cNvSpPr>
            <a:spLocks noGrp="1"/>
          </p:cNvSpPr>
          <p:nvPr>
            <p:ph type="dt" sz="half" idx="10"/>
          </p:nvPr>
        </p:nvSpPr>
        <p:spPr/>
        <p:txBody>
          <a:bodyPr/>
          <a:lstStyle/>
          <a:p>
            <a:fld id="{996385C7-76A8-4FBF-A456-8F285FAAB63C}" type="datetimeFigureOut">
              <a:rPr lang="zh-CN" altLang="en-US" smtClean="0"/>
              <a:t>2024/1/2</a:t>
            </a:fld>
            <a:endParaRPr lang="zh-CN" altLang="en-US"/>
          </a:p>
        </p:txBody>
      </p:sp>
      <p:sp>
        <p:nvSpPr>
          <p:cNvPr id="3" name="页脚占位符 2">
            <a:extLst>
              <a:ext uri="{FF2B5EF4-FFF2-40B4-BE49-F238E27FC236}">
                <a16:creationId xmlns:a16="http://schemas.microsoft.com/office/drawing/2014/main" id="{C36490A8-79B8-618E-9823-8CB8AB32FE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EF303AB-4489-9865-3989-AD605E81D1E5}"/>
              </a:ext>
            </a:extLst>
          </p:cNvPr>
          <p:cNvSpPr>
            <a:spLocks noGrp="1"/>
          </p:cNvSpPr>
          <p:nvPr>
            <p:ph type="sldNum" sz="quarter" idx="12"/>
          </p:nvPr>
        </p:nvSpPr>
        <p:spPr/>
        <p:txBody>
          <a:body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31062409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87F1A-A734-10FD-4B2E-C4C3449988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0FAFD5-68C0-66B9-72F7-ED8DD98FB3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6DD5E44-A2E3-59CA-78E7-606E96C4F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C5A565-8DD3-323E-0C3E-C799393D90A6}"/>
              </a:ext>
            </a:extLst>
          </p:cNvPr>
          <p:cNvSpPr>
            <a:spLocks noGrp="1"/>
          </p:cNvSpPr>
          <p:nvPr>
            <p:ph type="dt" sz="half" idx="10"/>
          </p:nvPr>
        </p:nvSpPr>
        <p:spPr/>
        <p:txBody>
          <a:bodyPr/>
          <a:lstStyle/>
          <a:p>
            <a:fld id="{996385C7-76A8-4FBF-A456-8F285FAAB63C}"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FC4B2523-2E52-86B9-0DE5-5F62D514DC6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38EFFF-890A-F072-A18E-EF0621EABF92}"/>
              </a:ext>
            </a:extLst>
          </p:cNvPr>
          <p:cNvSpPr>
            <a:spLocks noGrp="1"/>
          </p:cNvSpPr>
          <p:nvPr>
            <p:ph type="sldNum" sz="quarter" idx="12"/>
          </p:nvPr>
        </p:nvSpPr>
        <p:spPr/>
        <p:txBody>
          <a:body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27623365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C4E37-3328-96EE-7485-6A7F676051A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5B243C-F34C-9FD4-363D-F95B101F00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35FC53F-7F63-6EDA-6B09-F6164CBF43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C72305-AD04-C15E-C29F-035441EF4407}"/>
              </a:ext>
            </a:extLst>
          </p:cNvPr>
          <p:cNvSpPr>
            <a:spLocks noGrp="1"/>
          </p:cNvSpPr>
          <p:nvPr>
            <p:ph type="dt" sz="half" idx="10"/>
          </p:nvPr>
        </p:nvSpPr>
        <p:spPr/>
        <p:txBody>
          <a:bodyPr/>
          <a:lstStyle/>
          <a:p>
            <a:fld id="{996385C7-76A8-4FBF-A456-8F285FAAB63C}"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43AA8E50-A301-6DEE-8FCC-B73881140A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2A4A69-6CF3-1468-3AF2-5A8C08A009AF}"/>
              </a:ext>
            </a:extLst>
          </p:cNvPr>
          <p:cNvSpPr>
            <a:spLocks noGrp="1"/>
          </p:cNvSpPr>
          <p:nvPr>
            <p:ph type="sldNum" sz="quarter" idx="12"/>
          </p:nvPr>
        </p:nvSpPr>
        <p:spPr/>
        <p:txBody>
          <a:body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20822879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A778AA-5093-CBB2-C5F7-187D19837C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CB11653-FB32-3590-A19D-BAAC569B990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95C719-E880-EBBA-7796-27709544A026}"/>
              </a:ext>
            </a:extLst>
          </p:cNvPr>
          <p:cNvSpPr>
            <a:spLocks noGrp="1"/>
          </p:cNvSpPr>
          <p:nvPr>
            <p:ph type="dt" sz="half" idx="10"/>
          </p:nvPr>
        </p:nvSpPr>
        <p:spPr/>
        <p:txBody>
          <a:bodyPr/>
          <a:lstStyle/>
          <a:p>
            <a:fld id="{996385C7-76A8-4FBF-A456-8F285FAAB63C}"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8AFB4F1B-DE51-C849-8FE7-7BBD64AD32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81AD0-55DB-C30C-78D7-DA9A70701BD9}"/>
              </a:ext>
            </a:extLst>
          </p:cNvPr>
          <p:cNvSpPr>
            <a:spLocks noGrp="1"/>
          </p:cNvSpPr>
          <p:nvPr>
            <p:ph type="sldNum" sz="quarter" idx="12"/>
          </p:nvPr>
        </p:nvSpPr>
        <p:spPr/>
        <p:txBody>
          <a:body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39043039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2F9D01-CE3C-DDC8-93A7-9E613D801A7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6DDE0FA-104A-4898-B303-624E21AF184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496170-D5F2-2CC0-8E06-D36C8D21F57B}"/>
              </a:ext>
            </a:extLst>
          </p:cNvPr>
          <p:cNvSpPr>
            <a:spLocks noGrp="1"/>
          </p:cNvSpPr>
          <p:nvPr>
            <p:ph type="dt" sz="half" idx="10"/>
          </p:nvPr>
        </p:nvSpPr>
        <p:spPr/>
        <p:txBody>
          <a:bodyPr/>
          <a:lstStyle/>
          <a:p>
            <a:fld id="{996385C7-76A8-4FBF-A456-8F285FAAB63C}"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C72CF433-7387-109E-0A41-2BC417B5A0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0A26CB-EA36-1197-C8C9-56E0D4EDCA5A}"/>
              </a:ext>
            </a:extLst>
          </p:cNvPr>
          <p:cNvSpPr>
            <a:spLocks noGrp="1"/>
          </p:cNvSpPr>
          <p:nvPr>
            <p:ph type="sldNum" sz="quarter" idx="12"/>
          </p:nvPr>
        </p:nvSpPr>
        <p:spPr/>
        <p:txBody>
          <a:body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2788313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t>2024/1/2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t>‹#›</a:t>
            </a:fld>
            <a:endParaRPr lang="zh-CN" altLang="en-US"/>
          </a:p>
        </p:txBody>
      </p:sp>
      <p:sp>
        <p:nvSpPr>
          <p:cNvPr id="10" name="矩形 9"/>
          <p:cNvSpPr/>
          <p:nvPr userDrawn="1"/>
        </p:nvSpPr>
        <p:spPr>
          <a:xfrm>
            <a:off x="8712796" y="10268340"/>
            <a:ext cx="775136" cy="246221"/>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panose="020F0502020204030204" pitchFamily="34" charset="0"/>
                <a:ea typeface="宋体" panose="02010600030101010101" pitchFamily="2" charset="-122"/>
              </a:rPr>
              <a:t>PPT</a:t>
            </a:r>
            <a:r>
              <a:rPr lang="zh-CN" altLang="en-US" sz="100" dirty="0">
                <a:solidFill>
                  <a:prstClr val="white"/>
                </a:solidFill>
                <a:latin typeface="Calibri" panose="020F0502020204030204" pitchFamily="34" charset="0"/>
                <a:ea typeface="宋体" panose="02010600030101010101" pitchFamily="2" charset="-122"/>
              </a:rPr>
              <a:t>模板下载：</a:t>
            </a:r>
            <a:r>
              <a:rPr lang="en-US" altLang="zh-CN" sz="100" dirty="0">
                <a:solidFill>
                  <a:prstClr val="white"/>
                </a:solidFill>
                <a:latin typeface="Calibri" panose="020F0502020204030204" pitchFamily="34" charset="0"/>
                <a:ea typeface="宋体" panose="02010600030101010101" pitchFamily="2" charset="-122"/>
              </a:rPr>
              <a:t>www.1ppt.com/moban/     </a:t>
            </a:r>
            <a:r>
              <a:rPr lang="zh-CN" altLang="en-US" sz="100" dirty="0">
                <a:solidFill>
                  <a:prstClr val="white"/>
                </a:solidFill>
                <a:latin typeface="Calibri" panose="020F0502020204030204" pitchFamily="34" charset="0"/>
                <a:ea typeface="宋体" panose="02010600030101010101" pitchFamily="2" charset="-122"/>
              </a:rPr>
              <a:t>行业</a:t>
            </a:r>
            <a:r>
              <a:rPr lang="en-US" altLang="zh-CN" sz="100" dirty="0">
                <a:solidFill>
                  <a:prstClr val="white"/>
                </a:solidFill>
                <a:latin typeface="Calibri" panose="020F0502020204030204" pitchFamily="34" charset="0"/>
                <a:ea typeface="宋体" panose="02010600030101010101" pitchFamily="2" charset="-122"/>
              </a:rPr>
              <a:t>PPT</a:t>
            </a:r>
            <a:r>
              <a:rPr lang="zh-CN" altLang="en-US" sz="100" dirty="0">
                <a:solidFill>
                  <a:prstClr val="white"/>
                </a:solidFill>
                <a:latin typeface="Calibri" panose="020F0502020204030204" pitchFamily="34" charset="0"/>
                <a:ea typeface="宋体" panose="02010600030101010101" pitchFamily="2" charset="-122"/>
              </a:rPr>
              <a:t>模板：</a:t>
            </a:r>
            <a:r>
              <a:rPr lang="en-US" altLang="zh-CN" sz="100" dirty="0">
                <a:solidFill>
                  <a:prstClr val="white"/>
                </a:solidFill>
                <a:latin typeface="Calibri" panose="020F0502020204030204" pitchFamily="34" charset="0"/>
                <a:ea typeface="宋体" panose="02010600030101010101" pitchFamily="2" charset="-122"/>
              </a:rPr>
              <a:t>www.1ppt.com/hangye/ </a:t>
            </a: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节日</a:t>
            </a:r>
            <a:r>
              <a:rPr lang="en-US" altLang="zh-CN" sz="100" dirty="0">
                <a:solidFill>
                  <a:prstClr val="white"/>
                </a:solidFill>
                <a:latin typeface="Calibri" panose="020F0502020204030204" pitchFamily="34" charset="0"/>
                <a:ea typeface="宋体" panose="02010600030101010101" pitchFamily="2" charset="-122"/>
              </a:rPr>
              <a:t>PPT</a:t>
            </a:r>
            <a:r>
              <a:rPr lang="zh-CN" altLang="en-US" sz="100" dirty="0">
                <a:solidFill>
                  <a:prstClr val="white"/>
                </a:solidFill>
                <a:latin typeface="Calibri" panose="020F0502020204030204" pitchFamily="34" charset="0"/>
                <a:ea typeface="宋体" panose="02010600030101010101" pitchFamily="2" charset="-122"/>
              </a:rPr>
              <a:t>模板：</a:t>
            </a:r>
            <a:r>
              <a:rPr lang="en-US" altLang="zh-CN" sz="100" dirty="0">
                <a:solidFill>
                  <a:prstClr val="white"/>
                </a:solidFill>
                <a:latin typeface="Calibri" panose="020F0502020204030204" pitchFamily="34" charset="0"/>
                <a:ea typeface="宋体" panose="02010600030101010101" pitchFamily="2" charset="-122"/>
              </a:rPr>
              <a:t>www.1ppt.com/jieri/           PPT</a:t>
            </a:r>
            <a:r>
              <a:rPr lang="zh-CN" altLang="en-US" sz="100" dirty="0">
                <a:solidFill>
                  <a:prstClr val="white"/>
                </a:solidFill>
                <a:latin typeface="Calibri" panose="020F0502020204030204" pitchFamily="34" charset="0"/>
                <a:ea typeface="宋体" panose="02010600030101010101" pitchFamily="2" charset="-122"/>
              </a:rPr>
              <a:t>素材下载：</a:t>
            </a:r>
            <a:r>
              <a:rPr lang="en-US" altLang="zh-CN" sz="100" dirty="0">
                <a:solidFill>
                  <a:prstClr val="white"/>
                </a:solidFill>
                <a:latin typeface="Calibri" panose="020F0502020204030204" pitchFamily="34" charset="0"/>
                <a:ea typeface="宋体" panose="02010600030101010101" pitchFamily="2" charset="-122"/>
              </a:rPr>
              <a:t>www.1ppt.com/sucai/</a:t>
            </a:r>
          </a:p>
          <a:p>
            <a:pPr eaLnBrk="1" fontAlgn="auto" hangingPunct="1">
              <a:spcBef>
                <a:spcPts val="0"/>
              </a:spcBef>
              <a:spcAft>
                <a:spcPts val="0"/>
              </a:spcAft>
            </a:pPr>
            <a:r>
              <a:rPr lang="en-US" altLang="zh-CN" sz="100" dirty="0">
                <a:solidFill>
                  <a:prstClr val="white"/>
                </a:solidFill>
                <a:latin typeface="Calibri" panose="020F0502020204030204" pitchFamily="34" charset="0"/>
                <a:ea typeface="宋体" panose="02010600030101010101" pitchFamily="2" charset="-122"/>
              </a:rPr>
              <a:t>PPT</a:t>
            </a:r>
            <a:r>
              <a:rPr lang="zh-CN" altLang="en-US" sz="100" dirty="0">
                <a:solidFill>
                  <a:prstClr val="white"/>
                </a:solidFill>
                <a:latin typeface="Calibri" panose="020F0502020204030204" pitchFamily="34" charset="0"/>
                <a:ea typeface="宋体" panose="02010600030101010101" pitchFamily="2" charset="-122"/>
              </a:rPr>
              <a:t>背景图片：</a:t>
            </a:r>
            <a:r>
              <a:rPr lang="en-US" altLang="zh-CN" sz="100" dirty="0">
                <a:solidFill>
                  <a:prstClr val="white"/>
                </a:solidFill>
                <a:latin typeface="Calibri" panose="020F0502020204030204" pitchFamily="34" charset="0"/>
                <a:ea typeface="宋体" panose="02010600030101010101" pitchFamily="2" charset="-122"/>
              </a:rPr>
              <a:t>www.1ppt.com/beijing/      PPT</a:t>
            </a:r>
            <a:r>
              <a:rPr lang="zh-CN" altLang="en-US" sz="100" dirty="0">
                <a:solidFill>
                  <a:prstClr val="white"/>
                </a:solidFill>
                <a:latin typeface="Calibri" panose="020F0502020204030204" pitchFamily="34" charset="0"/>
                <a:ea typeface="宋体" panose="02010600030101010101" pitchFamily="2" charset="-122"/>
              </a:rPr>
              <a:t>图表下载：</a:t>
            </a:r>
            <a:r>
              <a:rPr lang="en-US" altLang="zh-CN" sz="100" dirty="0">
                <a:solidFill>
                  <a:prstClr val="white"/>
                </a:solidFill>
                <a:latin typeface="Calibri" panose="020F0502020204030204" pitchFamily="34" charset="0"/>
                <a:ea typeface="宋体" panose="02010600030101010101" pitchFamily="2" charset="-122"/>
              </a:rPr>
              <a:t>www.1ppt.com/tubiao/      </a:t>
            </a: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优秀</a:t>
            </a:r>
            <a:r>
              <a:rPr lang="en-US" altLang="zh-CN" sz="100" dirty="0">
                <a:solidFill>
                  <a:prstClr val="white"/>
                </a:solidFill>
                <a:latin typeface="Calibri" panose="020F0502020204030204" pitchFamily="34" charset="0"/>
                <a:ea typeface="宋体" panose="02010600030101010101" pitchFamily="2" charset="-122"/>
              </a:rPr>
              <a:t>PPT</a:t>
            </a:r>
            <a:r>
              <a:rPr lang="zh-CN" altLang="en-US" sz="100" dirty="0">
                <a:solidFill>
                  <a:prstClr val="white"/>
                </a:solidFill>
                <a:latin typeface="Calibri" panose="020F0502020204030204" pitchFamily="34" charset="0"/>
                <a:ea typeface="宋体" panose="02010600030101010101" pitchFamily="2" charset="-122"/>
              </a:rPr>
              <a:t>下载：</a:t>
            </a:r>
            <a:r>
              <a:rPr lang="en-US" altLang="zh-CN" sz="100" dirty="0">
                <a:solidFill>
                  <a:prstClr val="white"/>
                </a:solidFill>
                <a:latin typeface="Calibri" panose="020F0502020204030204" pitchFamily="34" charset="0"/>
                <a:ea typeface="宋体" panose="02010600030101010101" pitchFamily="2" charset="-122"/>
              </a:rPr>
              <a:t>www.1ppt.com/xiazai/        PPT</a:t>
            </a:r>
            <a:r>
              <a:rPr lang="zh-CN" altLang="en-US" sz="100" dirty="0">
                <a:solidFill>
                  <a:prstClr val="white"/>
                </a:solidFill>
                <a:latin typeface="Calibri" panose="020F0502020204030204" pitchFamily="34" charset="0"/>
                <a:ea typeface="宋体" panose="02010600030101010101" pitchFamily="2" charset="-122"/>
              </a:rPr>
              <a:t>教程： </a:t>
            </a:r>
            <a:r>
              <a:rPr lang="en-US" altLang="zh-CN" sz="100" dirty="0">
                <a:solidFill>
                  <a:prstClr val="white"/>
                </a:solidFill>
                <a:latin typeface="Calibri" panose="020F0502020204030204" pitchFamily="34" charset="0"/>
                <a:ea typeface="宋体" panose="02010600030101010101" pitchFamily="2" charset="-122"/>
              </a:rPr>
              <a:t>www.1ppt.com/powerpoint/      </a:t>
            </a:r>
          </a:p>
          <a:p>
            <a:pPr eaLnBrk="1" fontAlgn="auto" hangingPunct="1">
              <a:spcBef>
                <a:spcPts val="0"/>
              </a:spcBef>
              <a:spcAft>
                <a:spcPts val="0"/>
              </a:spcAft>
            </a:pPr>
            <a:r>
              <a:rPr lang="en-US" altLang="zh-CN" sz="100" dirty="0">
                <a:solidFill>
                  <a:prstClr val="white"/>
                </a:solidFill>
                <a:latin typeface="Calibri" panose="020F0502020204030204" pitchFamily="34" charset="0"/>
                <a:ea typeface="宋体" panose="02010600030101010101" pitchFamily="2" charset="-122"/>
              </a:rPr>
              <a:t>Word</a:t>
            </a:r>
            <a:r>
              <a:rPr lang="zh-CN" altLang="en-US" sz="100" dirty="0">
                <a:solidFill>
                  <a:prstClr val="white"/>
                </a:solidFill>
                <a:latin typeface="Calibri" panose="020F0502020204030204" pitchFamily="34" charset="0"/>
                <a:ea typeface="宋体" panose="02010600030101010101" pitchFamily="2" charset="-122"/>
              </a:rPr>
              <a:t>教程： </a:t>
            </a:r>
            <a:r>
              <a:rPr lang="en-US" altLang="zh-CN" sz="100" dirty="0">
                <a:solidFill>
                  <a:prstClr val="white"/>
                </a:solidFill>
                <a:latin typeface="Calibri" panose="020F0502020204030204" pitchFamily="34" charset="0"/>
                <a:ea typeface="宋体" panose="02010600030101010101" pitchFamily="2" charset="-122"/>
              </a:rPr>
              <a:t>www.1ppt.com/word/              Excel</a:t>
            </a:r>
            <a:r>
              <a:rPr lang="zh-CN" altLang="en-US" sz="100" dirty="0">
                <a:solidFill>
                  <a:prstClr val="white"/>
                </a:solidFill>
                <a:latin typeface="Calibri" panose="020F0502020204030204" pitchFamily="34" charset="0"/>
                <a:ea typeface="宋体" panose="02010600030101010101" pitchFamily="2" charset="-122"/>
              </a:rPr>
              <a:t>教程：</a:t>
            </a:r>
            <a:r>
              <a:rPr lang="en-US" altLang="zh-CN" sz="100" dirty="0">
                <a:solidFill>
                  <a:prstClr val="white"/>
                </a:solidFill>
                <a:latin typeface="Calibri" panose="020F0502020204030204" pitchFamily="34" charset="0"/>
                <a:ea typeface="宋体" panose="02010600030101010101" pitchFamily="2" charset="-122"/>
              </a:rPr>
              <a:t>www.1ppt.com/excel/  </a:t>
            </a: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资料下载：</a:t>
            </a:r>
            <a:r>
              <a:rPr lang="en-US" altLang="zh-CN" sz="100" dirty="0">
                <a:solidFill>
                  <a:prstClr val="white"/>
                </a:solidFill>
                <a:latin typeface="Calibri" panose="020F0502020204030204" pitchFamily="34" charset="0"/>
                <a:ea typeface="宋体" panose="02010600030101010101" pitchFamily="2" charset="-122"/>
              </a:rPr>
              <a:t>www.1ppt.com/ziliao/                PPT</a:t>
            </a:r>
            <a:r>
              <a:rPr lang="zh-CN" altLang="en-US" sz="100" dirty="0">
                <a:solidFill>
                  <a:prstClr val="white"/>
                </a:solidFill>
                <a:latin typeface="Calibri" panose="020F0502020204030204" pitchFamily="34" charset="0"/>
                <a:ea typeface="宋体" panose="02010600030101010101" pitchFamily="2" charset="-122"/>
              </a:rPr>
              <a:t>课件下载：</a:t>
            </a:r>
            <a:r>
              <a:rPr lang="en-US" altLang="zh-CN" sz="100" dirty="0">
                <a:solidFill>
                  <a:prstClr val="white"/>
                </a:solidFill>
                <a:latin typeface="Calibri" panose="020F0502020204030204" pitchFamily="34" charset="0"/>
                <a:ea typeface="宋体" panose="02010600030101010101" pitchFamily="2" charset="-122"/>
              </a:rPr>
              <a:t>www.1ppt.com/kejian/ </a:t>
            </a: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范文下载：</a:t>
            </a:r>
            <a:r>
              <a:rPr lang="en-US" altLang="zh-CN" sz="100" dirty="0">
                <a:solidFill>
                  <a:prstClr val="white"/>
                </a:solidFill>
                <a:latin typeface="Calibri" panose="020F0502020204030204" pitchFamily="34" charset="0"/>
                <a:ea typeface="宋体" panose="02010600030101010101" pitchFamily="2" charset="-122"/>
              </a:rPr>
              <a:t>www.1ppt.com/fanwen/             </a:t>
            </a:r>
            <a:r>
              <a:rPr lang="zh-CN" altLang="en-US" sz="100" dirty="0">
                <a:solidFill>
                  <a:prstClr val="white"/>
                </a:solidFill>
                <a:latin typeface="Calibri" panose="020F0502020204030204" pitchFamily="34" charset="0"/>
                <a:ea typeface="宋体" panose="02010600030101010101" pitchFamily="2" charset="-122"/>
              </a:rPr>
              <a:t>试卷下载：</a:t>
            </a:r>
            <a:r>
              <a:rPr lang="en-US" altLang="zh-CN" sz="100" dirty="0">
                <a:solidFill>
                  <a:prstClr val="white"/>
                </a:solidFill>
                <a:latin typeface="Calibri" panose="020F0502020204030204" pitchFamily="34" charset="0"/>
                <a:ea typeface="宋体" panose="02010600030101010101" pitchFamily="2" charset="-122"/>
              </a:rPr>
              <a:t>www.1ppt.com/shiti/  </a:t>
            </a: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教案下载：</a:t>
            </a:r>
            <a:r>
              <a:rPr lang="en-US" altLang="zh-CN" sz="100" dirty="0">
                <a:solidFill>
                  <a:prstClr val="white"/>
                </a:solidFill>
                <a:latin typeface="Calibri" panose="020F0502020204030204" pitchFamily="34" charset="0"/>
                <a:ea typeface="宋体" panose="02010600030101010101" pitchFamily="2" charset="-122"/>
              </a:rPr>
              <a:t>www.1ppt.com/jiaoan/        </a:t>
            </a: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字体下载：</a:t>
            </a:r>
            <a:r>
              <a:rPr lang="en-US" altLang="zh-CN" sz="100" dirty="0">
                <a:solidFill>
                  <a:prstClr val="white"/>
                </a:solidFill>
                <a:latin typeface="Calibri" panose="020F0502020204030204" pitchFamily="34" charset="0"/>
                <a:ea typeface="宋体" panose="02010600030101010101" pitchFamily="2" charset="-122"/>
              </a:rPr>
              <a:t>www.1ppt.com/ziti/</a:t>
            </a:r>
          </a:p>
          <a:p>
            <a:pPr eaLnBrk="1" fontAlgn="auto" hangingPunct="1">
              <a:spcBef>
                <a:spcPts val="0"/>
              </a:spcBef>
              <a:spcAft>
                <a:spcPts val="0"/>
              </a:spcAft>
            </a:pPr>
            <a:r>
              <a:rPr lang="en-US" altLang="zh-CN" sz="100" dirty="0">
                <a:solidFill>
                  <a:prstClr val="white"/>
                </a:solidFill>
                <a:latin typeface="Calibri" panose="020F0502020204030204" pitchFamily="34" charset="0"/>
                <a:ea typeface="宋体" panose="02010600030101010101" pitchFamily="2" charset="-122"/>
              </a:rPr>
              <a:t> </a:t>
            </a:r>
            <a:endParaRPr lang="zh-CN" altLang="en-US" sz="100" dirty="0">
              <a:solidFill>
                <a:prstClr val="white"/>
              </a:solidFill>
              <a:latin typeface="Calibri" panose="020F0502020204030204" pitchFamily="34" charset="0"/>
              <a:ea typeface="宋体" panose="02010600030101010101" pitchFamily="2" charset="-122"/>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t>2024/1/2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t>2024/1/2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10737850" y="152400"/>
            <a:ext cx="1454150" cy="365125"/>
          </a:xfrm>
          <a:noFill/>
        </p:spPr>
        <p:txBody>
          <a:bodyPr/>
          <a:lstStyle>
            <a:lvl1pPr>
              <a:defRPr sz="1800" b="1">
                <a:solidFill>
                  <a:schemeClr val="bg1"/>
                </a:solidFill>
                <a:latin typeface="微软雅黑" panose="020B0503020204020204" pitchFamily="34" charset="-122"/>
                <a:ea typeface="微软雅黑" panose="020B0503020204020204" pitchFamily="34" charset="-122"/>
              </a:defRPr>
            </a:lvl1pPr>
          </a:lstStyle>
          <a:p>
            <a:fld id="{9D55DC8D-C4F0-4F0D-B826-92573808DA56}" type="slidenum">
              <a:rPr lang="zh-CN" altLang="en-US"/>
              <a:t>‹#›</a:t>
            </a:fld>
            <a:endParaRPr lang="zh-CN" altLang="en-US"/>
          </a:p>
        </p:txBody>
      </p:sp>
      <p:pic>
        <p:nvPicPr>
          <p:cNvPr id="6" name="图片 5" descr="图片包含 建筑, 地板, 游戏机, 海胆&#10;&#10;描述已自动生成">
            <a:extLst>
              <a:ext uri="{FF2B5EF4-FFF2-40B4-BE49-F238E27FC236}">
                <a16:creationId xmlns:a16="http://schemas.microsoft.com/office/drawing/2014/main" id="{93D1C873-CB64-9684-744D-C3FA7FAD2D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52C20E-C5C7-F378-8A30-3E4BD4C9CB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543A1D-AE81-D3B6-0D03-86F2B3B06660}"/>
              </a:ext>
            </a:extLst>
          </p:cNvPr>
          <p:cNvSpPr>
            <a:spLocks noGrp="1"/>
          </p:cNvSpPr>
          <p:nvPr>
            <p:ph type="dt" sz="half" idx="10"/>
          </p:nvPr>
        </p:nvSpPr>
        <p:spPr/>
        <p:txBody>
          <a:bodyPr/>
          <a:lstStyle/>
          <a:p>
            <a:pPr>
              <a:defRPr/>
            </a:pPr>
            <a:fld id="{583BA994-DBC0-4389-9AC3-50B67B3923E1}" type="datetimeFigureOut">
              <a:rPr lang="zh-CN" altLang="en-US" smtClean="0"/>
              <a:t>2024/1/2</a:t>
            </a:fld>
            <a:endParaRPr lang="zh-CN" altLang="en-US"/>
          </a:p>
        </p:txBody>
      </p:sp>
      <p:sp>
        <p:nvSpPr>
          <p:cNvPr id="4" name="页脚占位符 3">
            <a:extLst>
              <a:ext uri="{FF2B5EF4-FFF2-40B4-BE49-F238E27FC236}">
                <a16:creationId xmlns:a16="http://schemas.microsoft.com/office/drawing/2014/main" id="{F38E4D5E-C920-6D90-4839-3063D8785AE8}"/>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CAC063CB-19D8-85FB-0960-2BAB7528F6B0}"/>
              </a:ext>
            </a:extLst>
          </p:cNvPr>
          <p:cNvSpPr>
            <a:spLocks noGrp="1"/>
          </p:cNvSpPr>
          <p:nvPr>
            <p:ph type="sldNum" sz="quarter" idx="12"/>
          </p:nvPr>
        </p:nvSpPr>
        <p:spPr/>
        <p:txBody>
          <a:bodyPr/>
          <a:lstStyle/>
          <a:p>
            <a:fld id="{DA430D88-0AE5-4EDA-BDD3-1B97B5FCD56A}" type="slidenum">
              <a:rPr lang="zh-CN" altLang="en-US" smtClean="0"/>
              <a:t>‹#›</a:t>
            </a:fld>
            <a:endParaRPr lang="zh-CN" altLang="en-US"/>
          </a:p>
        </p:txBody>
      </p:sp>
    </p:spTree>
    <p:extLst>
      <p:ext uri="{BB962C8B-B14F-4D97-AF65-F5344CB8AC3E}">
        <p14:creationId xmlns:p14="http://schemas.microsoft.com/office/powerpoint/2010/main" val="3259239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t>2024/1/2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t>2024/1/2</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8232D44-C3E9-631C-0A9B-5C40F8AFD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4C9DB0F-4606-244D-8321-4689F8CE8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8A3448-8843-449F-75AA-167FBAA30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1080F-6B91-4B41-96EE-EB34ECD337A8}"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4A80A52C-6041-C5D5-27F3-5CDF51F250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A17194B-DF00-C77C-9729-9CF9DA75F1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A9A629-8E0C-415B-A3B1-B86BBBB5F840}" type="slidenum">
              <a:rPr lang="zh-CN" altLang="en-US" smtClean="0"/>
              <a:t>‹#›</a:t>
            </a:fld>
            <a:endParaRPr lang="zh-CN" altLang="en-US"/>
          </a:p>
        </p:txBody>
      </p:sp>
    </p:spTree>
    <p:extLst>
      <p:ext uri="{BB962C8B-B14F-4D97-AF65-F5344CB8AC3E}">
        <p14:creationId xmlns:p14="http://schemas.microsoft.com/office/powerpoint/2010/main" val="203729278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A478CD-4881-A1DC-BFE6-8847420B4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C45D54B-FE32-2A2B-4B34-22E25A31B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B4BB4A-51A2-0950-FB9E-32B93BEAD6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2B63B-EB7D-466F-8C28-FF1BD0CF1390}"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F21C5717-B031-1C49-F12A-01C0BE8B07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A4DDCD7-4709-98F1-D6F4-823C015F6E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AF5C13-0223-4CD3-8BDD-C8B360411EA9}" type="slidenum">
              <a:rPr lang="zh-CN" altLang="en-US" smtClean="0"/>
              <a:t>‹#›</a:t>
            </a:fld>
            <a:endParaRPr lang="zh-CN" altLang="en-US"/>
          </a:p>
        </p:txBody>
      </p:sp>
      <p:pic>
        <p:nvPicPr>
          <p:cNvPr id="8" name="图片 7" descr="图片包含 建筑, 地板, 游戏机, 海胆">
            <a:extLst>
              <a:ext uri="{FF2B5EF4-FFF2-40B4-BE49-F238E27FC236}">
                <a16:creationId xmlns:a16="http://schemas.microsoft.com/office/drawing/2014/main" id="{60F7E8AB-1F4A-6BB5-02C3-0D42C458210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Tree>
    <p:extLst>
      <p:ext uri="{BB962C8B-B14F-4D97-AF65-F5344CB8AC3E}">
        <p14:creationId xmlns:p14="http://schemas.microsoft.com/office/powerpoint/2010/main" val="349571996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9432143-616E-6CF0-9E7A-05849B1A22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C987BEA-9387-2C36-92BF-FDEBE75ED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1A9FEF-49F5-99FA-4B27-B450123E56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6385C7-76A8-4FBF-A456-8F285FAAB63C}"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FD017D9B-F783-7113-DCF9-0B213C3C9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7E8A6BA-F892-B5EB-9A2C-5CA6C7BAF4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9D5351-AF4A-4C35-8B9B-2813A34DFE7E}" type="slidenum">
              <a:rPr lang="zh-CN" altLang="en-US" smtClean="0"/>
              <a:t>‹#›</a:t>
            </a:fld>
            <a:endParaRPr lang="zh-CN" altLang="en-US"/>
          </a:p>
        </p:txBody>
      </p:sp>
    </p:spTree>
    <p:extLst>
      <p:ext uri="{BB962C8B-B14F-4D97-AF65-F5344CB8AC3E}">
        <p14:creationId xmlns:p14="http://schemas.microsoft.com/office/powerpoint/2010/main" val="37328903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32.xml"/><Relationship Id="rId7" Type="http://schemas.openxmlformats.org/officeDocument/2006/relationships/image" Target="../media/image11.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35.xml"/><Relationship Id="rId7" Type="http://schemas.openxmlformats.org/officeDocument/2006/relationships/image" Target="../media/image13.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image" Target="../media/image1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notesSlide" Target="../notesSlides/notesSlide17.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slideLayout" Target="../slideLayouts/slideLayout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3.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notesSlide" Target="../notesSlides/notesSlide18.xml"/><Relationship Id="rId5" Type="http://schemas.openxmlformats.org/officeDocument/2006/relationships/tags" Target="../tags/tag56.xml"/><Relationship Id="rId10" Type="http://schemas.openxmlformats.org/officeDocument/2006/relationships/slideLayout" Target="../slideLayouts/slideLayout7.xml"/><Relationship Id="rId4" Type="http://schemas.openxmlformats.org/officeDocument/2006/relationships/tags" Target="../tags/tag55.xml"/><Relationship Id="rId9" Type="http://schemas.openxmlformats.org/officeDocument/2006/relationships/tags" Target="../tags/tag60.xml"/></Relationships>
</file>

<file path=ppt/slides/_rels/slide19.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3.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notesSlide" Target="../notesSlides/notesSlide19.xml"/><Relationship Id="rId5" Type="http://schemas.openxmlformats.org/officeDocument/2006/relationships/tags" Target="../tags/tag65.xml"/><Relationship Id="rId10" Type="http://schemas.openxmlformats.org/officeDocument/2006/relationships/slideLayout" Target="../slideLayouts/slideLayout7.xml"/><Relationship Id="rId4" Type="http://schemas.openxmlformats.org/officeDocument/2006/relationships/tags" Target="../tags/tag64.xml"/><Relationship Id="rId9" Type="http://schemas.openxmlformats.org/officeDocument/2006/relationships/tags" Target="../tags/tag69.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3.png"/><Relationship Id="rId4" Type="http://schemas.openxmlformats.org/officeDocument/2006/relationships/tags" Target="../tags/tag10.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3.png"/><Relationship Id="rId5" Type="http://schemas.openxmlformats.org/officeDocument/2006/relationships/tags" Target="../tags/tag74.xml"/><Relationship Id="rId10" Type="http://schemas.openxmlformats.org/officeDocument/2006/relationships/notesSlide" Target="../notesSlides/notesSlide20.xml"/><Relationship Id="rId4" Type="http://schemas.openxmlformats.org/officeDocument/2006/relationships/tags" Target="../tags/tag73.xml"/><Relationship Id="rId9"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3.png"/><Relationship Id="rId5" Type="http://schemas.openxmlformats.org/officeDocument/2006/relationships/tags" Target="../tags/tag82.xml"/><Relationship Id="rId10" Type="http://schemas.openxmlformats.org/officeDocument/2006/relationships/notesSlide" Target="../notesSlides/notesSlide21.xml"/><Relationship Id="rId4" Type="http://schemas.openxmlformats.org/officeDocument/2006/relationships/tags" Target="../tags/tag81.xml"/><Relationship Id="rId9"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tags" Target="../tags/tag93.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3.png"/><Relationship Id="rId5" Type="http://schemas.openxmlformats.org/officeDocument/2006/relationships/tags" Target="../tags/tag90.xml"/><Relationship Id="rId10" Type="http://schemas.openxmlformats.org/officeDocument/2006/relationships/notesSlide" Target="../notesSlides/notesSlide22.xml"/><Relationship Id="rId4" Type="http://schemas.openxmlformats.org/officeDocument/2006/relationships/tags" Target="../tags/tag89.xml"/><Relationship Id="rId9"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3.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notesSlide" Target="../notesSlides/notesSlide23.xml"/><Relationship Id="rId5" Type="http://schemas.openxmlformats.org/officeDocument/2006/relationships/tags" Target="../tags/tag98.xml"/><Relationship Id="rId10" Type="http://schemas.openxmlformats.org/officeDocument/2006/relationships/slideLayout" Target="../slideLayouts/slideLayout7.xml"/><Relationship Id="rId4" Type="http://schemas.openxmlformats.org/officeDocument/2006/relationships/tags" Target="../tags/tag97.xml"/><Relationship Id="rId9" Type="http://schemas.openxmlformats.org/officeDocument/2006/relationships/tags" Target="../tags/tag102.xml"/></Relationships>
</file>

<file path=ppt/slides/_rels/slide25.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19.jp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3.png"/><Relationship Id="rId5" Type="http://schemas.openxmlformats.org/officeDocument/2006/relationships/tags" Target="../tags/tag107.xml"/><Relationship Id="rId10" Type="http://schemas.openxmlformats.org/officeDocument/2006/relationships/notesSlide" Target="../notesSlides/notesSlide24.xml"/><Relationship Id="rId4" Type="http://schemas.openxmlformats.org/officeDocument/2006/relationships/tags" Target="../tags/tag106.xml"/><Relationship Id="rId9"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20.jp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3.png"/><Relationship Id="rId5" Type="http://schemas.openxmlformats.org/officeDocument/2006/relationships/tags" Target="../tags/tag115.xml"/><Relationship Id="rId10" Type="http://schemas.openxmlformats.org/officeDocument/2006/relationships/notesSlide" Target="../notesSlides/notesSlide25.xml"/><Relationship Id="rId4" Type="http://schemas.openxmlformats.org/officeDocument/2006/relationships/tags" Target="../tags/tag114.xml"/><Relationship Id="rId9"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tags" Target="../tags/tag126.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media/image21.jp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image" Target="../media/image3.png"/><Relationship Id="rId5" Type="http://schemas.openxmlformats.org/officeDocument/2006/relationships/tags" Target="../tags/tag123.xml"/><Relationship Id="rId10" Type="http://schemas.openxmlformats.org/officeDocument/2006/relationships/notesSlide" Target="../notesSlides/notesSlide26.xml"/><Relationship Id="rId4" Type="http://schemas.openxmlformats.org/officeDocument/2006/relationships/tags" Target="../tags/tag122.xml"/><Relationship Id="rId9"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tags" Target="../tags/tag134.xml"/><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image" Target="../media/image22.jp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3.png"/><Relationship Id="rId5" Type="http://schemas.openxmlformats.org/officeDocument/2006/relationships/tags" Target="../tags/tag131.xml"/><Relationship Id="rId10" Type="http://schemas.openxmlformats.org/officeDocument/2006/relationships/notesSlide" Target="../notesSlides/notesSlide27.xml"/><Relationship Id="rId4" Type="http://schemas.openxmlformats.org/officeDocument/2006/relationships/tags" Target="../tags/tag130.xml"/><Relationship Id="rId9"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tags" Target="../tags/tag142.xml"/><Relationship Id="rId3" Type="http://schemas.openxmlformats.org/officeDocument/2006/relationships/tags" Target="../tags/tag137.xml"/><Relationship Id="rId7" Type="http://schemas.openxmlformats.org/officeDocument/2006/relationships/tags" Target="../tags/tag141.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3.png"/><Relationship Id="rId5" Type="http://schemas.openxmlformats.org/officeDocument/2006/relationships/tags" Target="../tags/tag139.xml"/><Relationship Id="rId10" Type="http://schemas.openxmlformats.org/officeDocument/2006/relationships/notesSlide" Target="../notesSlides/notesSlide28.xml"/><Relationship Id="rId4" Type="http://schemas.openxmlformats.org/officeDocument/2006/relationships/tags" Target="../tags/tag138.xml"/><Relationship Id="rId9"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tags" Target="../tags/tag150.xml"/><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image" Target="../media/image23.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image" Target="../media/image3.png"/><Relationship Id="rId5" Type="http://schemas.openxmlformats.org/officeDocument/2006/relationships/tags" Target="../tags/tag147.xml"/><Relationship Id="rId10" Type="http://schemas.openxmlformats.org/officeDocument/2006/relationships/notesSlide" Target="../notesSlides/notesSlide29.xml"/><Relationship Id="rId4" Type="http://schemas.openxmlformats.org/officeDocument/2006/relationships/tags" Target="../tags/tag146.xml"/><Relationship Id="rId9"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tags" Target="../tags/tag158.xml"/><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image" Target="../media/image3.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notesSlide" Target="../notesSlides/notesSlide30.xml"/><Relationship Id="rId5" Type="http://schemas.openxmlformats.org/officeDocument/2006/relationships/tags" Target="../tags/tag155.xml"/><Relationship Id="rId10" Type="http://schemas.openxmlformats.org/officeDocument/2006/relationships/slideLayout" Target="../slideLayouts/slideLayout7.xml"/><Relationship Id="rId4" Type="http://schemas.openxmlformats.org/officeDocument/2006/relationships/tags" Target="../tags/tag154.xml"/><Relationship Id="rId9" Type="http://schemas.openxmlformats.org/officeDocument/2006/relationships/tags" Target="../tags/tag159.xml"/></Relationships>
</file>

<file path=ppt/slides/_rels/slide32.xml.rels><?xml version="1.0" encoding="UTF-8" standalone="yes"?>
<Relationships xmlns="http://schemas.openxmlformats.org/package/2006/relationships"><Relationship Id="rId8" Type="http://schemas.openxmlformats.org/officeDocument/2006/relationships/tags" Target="../tags/tag167.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3.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notesSlide" Target="../notesSlides/notesSlide31.xml"/><Relationship Id="rId5" Type="http://schemas.openxmlformats.org/officeDocument/2006/relationships/tags" Target="../tags/tag164.xml"/><Relationship Id="rId10" Type="http://schemas.openxmlformats.org/officeDocument/2006/relationships/slideLayout" Target="../slideLayouts/slideLayout7.xml"/><Relationship Id="rId4" Type="http://schemas.openxmlformats.org/officeDocument/2006/relationships/tags" Target="../tags/tag163.xml"/><Relationship Id="rId9" Type="http://schemas.openxmlformats.org/officeDocument/2006/relationships/tags" Target="../tags/tag168.xml"/></Relationships>
</file>

<file path=ppt/slides/_rels/slide33.xml.rels><?xml version="1.0" encoding="UTF-8" standalone="yes"?>
<Relationships xmlns="http://schemas.openxmlformats.org/package/2006/relationships"><Relationship Id="rId8" Type="http://schemas.openxmlformats.org/officeDocument/2006/relationships/tags" Target="../tags/tag176.xml"/><Relationship Id="rId3" Type="http://schemas.openxmlformats.org/officeDocument/2006/relationships/tags" Target="../tags/tag171.xml"/><Relationship Id="rId7" Type="http://schemas.openxmlformats.org/officeDocument/2006/relationships/tags" Target="../tags/tag175.xml"/><Relationship Id="rId12" Type="http://schemas.openxmlformats.org/officeDocument/2006/relationships/image" Target="../media/image3.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notesSlide" Target="../notesSlides/notesSlide32.xml"/><Relationship Id="rId5" Type="http://schemas.openxmlformats.org/officeDocument/2006/relationships/tags" Target="../tags/tag173.xml"/><Relationship Id="rId10" Type="http://schemas.openxmlformats.org/officeDocument/2006/relationships/slideLayout" Target="../slideLayouts/slideLayout7.xml"/><Relationship Id="rId4" Type="http://schemas.openxmlformats.org/officeDocument/2006/relationships/tags" Target="../tags/tag172.xml"/><Relationship Id="rId9" Type="http://schemas.openxmlformats.org/officeDocument/2006/relationships/tags" Target="../tags/tag177.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6.xml"/><Relationship Id="rId7" Type="http://schemas.openxmlformats.org/officeDocument/2006/relationships/slideLayout" Target="../slideLayouts/slideLayout7.xml"/><Relationship Id="rId12" Type="http://schemas.openxmlformats.org/officeDocument/2006/relationships/image" Target="../media/image6.GI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5.png"/><Relationship Id="rId5" Type="http://schemas.openxmlformats.org/officeDocument/2006/relationships/tags" Target="../tags/tag18.xml"/><Relationship Id="rId10" Type="http://schemas.openxmlformats.org/officeDocument/2006/relationships/image" Target="../media/image4.GIF"/><Relationship Id="rId4" Type="http://schemas.openxmlformats.org/officeDocument/2006/relationships/tags" Target="../tags/tag17.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2.xml"/><Relationship Id="rId7" Type="http://schemas.openxmlformats.org/officeDocument/2006/relationships/image" Target="../media/image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7.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6.xml"/><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0" y="-12700"/>
            <a:ext cx="12192000" cy="373063"/>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矩形 52"/>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西北工业大学"/>
          <p:cNvPicPr>
            <a:picLocks noChangeAspect="1"/>
          </p:cNvPicPr>
          <p:nvPr/>
        </p:nvPicPr>
        <p:blipFill>
          <a:blip r:embed="rId8" cstate="screen"/>
          <a:stretch>
            <a:fillRect/>
          </a:stretch>
        </p:blipFill>
        <p:spPr>
          <a:xfrm>
            <a:off x="10340339" y="6528330"/>
            <a:ext cx="1546127" cy="388933"/>
          </a:xfrm>
          <a:prstGeom prst="rect">
            <a:avLst/>
          </a:prstGeom>
        </p:spPr>
      </p:pic>
      <p:sp>
        <p:nvSpPr>
          <p:cNvPr id="3" name="文本框 2"/>
          <p:cNvSpPr txBox="1"/>
          <p:nvPr/>
        </p:nvSpPr>
        <p:spPr>
          <a:xfrm>
            <a:off x="635" y="2094777"/>
            <a:ext cx="12191365" cy="1482650"/>
          </a:xfrm>
          <a:prstGeom prst="rect">
            <a:avLst/>
          </a:prstGeom>
          <a:noFill/>
        </p:spPr>
        <p:txBody>
          <a:bodyPr wrap="square" rtlCol="0">
            <a:spAutoFit/>
          </a:bodyPr>
          <a:lstStyle/>
          <a:p>
            <a:pPr algn="ctr">
              <a:lnSpc>
                <a:spcPct val="150000"/>
              </a:lnSpc>
            </a:pPr>
            <a:r>
              <a:rPr lang="en-US" altLang="zh-CN" sz="3200" b="1" dirty="0">
                <a:latin typeface="微软雅黑" panose="020B0503020204020204" pitchFamily="34" charset="-122"/>
                <a:ea typeface="微软雅黑" panose="020B0503020204020204" pitchFamily="34" charset="-122"/>
              </a:rPr>
              <a:t>Active Computational Multispectral Imaging Technology</a:t>
            </a:r>
          </a:p>
          <a:p>
            <a:pPr algn="ctr">
              <a:lnSpc>
                <a:spcPct val="150000"/>
              </a:lnSpc>
            </a:pPr>
            <a:r>
              <a:rPr lang="en-US" altLang="zh-CN" sz="3200" b="1" dirty="0">
                <a:latin typeface="微软雅黑" panose="020B0503020204020204" pitchFamily="34" charset="-122"/>
                <a:ea typeface="微软雅黑" panose="020B0503020204020204" pitchFamily="34" charset="-122"/>
              </a:rPr>
              <a:t>(ACMIG)</a:t>
            </a:r>
            <a:endParaRPr lang="zh-CN" altLang="en-US" sz="32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10554603" y="4887089"/>
            <a:ext cx="1102889" cy="1123527"/>
            <a:chOff x="10554603" y="4887089"/>
            <a:chExt cx="1102889" cy="1123527"/>
          </a:xfrm>
        </p:grpSpPr>
        <p:grpSp>
          <p:nvGrpSpPr>
            <p:cNvPr id="43" name="组合 42"/>
            <p:cNvGrpSpPr/>
            <p:nvPr/>
          </p:nvGrpSpPr>
          <p:grpSpPr bwMode="auto">
            <a:xfrm>
              <a:off x="10554603" y="4887089"/>
              <a:ext cx="944563" cy="944562"/>
              <a:chOff x="2666985" y="682103"/>
              <a:chExt cx="944116" cy="945328"/>
            </a:xfrm>
          </p:grpSpPr>
          <p:sp>
            <p:nvSpPr>
              <p:cNvPr id="40" name="矩形 39"/>
              <p:cNvSpPr/>
              <p:nvPr/>
            </p:nvSpPr>
            <p:spPr>
              <a:xfrm>
                <a:off x="2841527" y="858458"/>
                <a:ext cx="769574" cy="768973"/>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p:cNvSpPr/>
              <p:nvPr/>
            </p:nvSpPr>
            <p:spPr>
              <a:xfrm>
                <a:off x="2666985" y="682103"/>
                <a:ext cx="558536" cy="5592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sp>
          <p:nvSpPr>
            <p:cNvPr id="19" name="矩形: 圆角 18"/>
            <p:cNvSpPr/>
            <p:nvPr/>
          </p:nvSpPr>
          <p:spPr>
            <a:xfrm>
              <a:off x="11098693" y="5449424"/>
              <a:ext cx="558799" cy="561192"/>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4382874" y="3553976"/>
            <a:ext cx="3426248" cy="954107"/>
            <a:chOff x="5091010" y="4286394"/>
            <a:chExt cx="2236669" cy="731381"/>
          </a:xfrm>
        </p:grpSpPr>
        <p:sp>
          <p:nvSpPr>
            <p:cNvPr id="21" name="矩形: 圆角 20"/>
            <p:cNvSpPr/>
            <p:nvPr/>
          </p:nvSpPr>
          <p:spPr>
            <a:xfrm>
              <a:off x="5091010" y="4295949"/>
              <a:ext cx="2236669" cy="381000"/>
            </a:xfrm>
            <a:prstGeom prst="roundRect">
              <a:avLst>
                <a:gd name="adj" fmla="val 50000"/>
              </a:avLst>
            </a:prstGeom>
            <a:solidFill>
              <a:srgbClr val="00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2" name="PA-文本框 93"/>
            <p:cNvSpPr txBox="1"/>
            <p:nvPr>
              <p:custDataLst>
                <p:tags r:id="rId5"/>
              </p:custDataLst>
            </p:nvPr>
          </p:nvSpPr>
          <p:spPr>
            <a:xfrm>
              <a:off x="5223827" y="4286394"/>
              <a:ext cx="1971034" cy="731381"/>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答辩人：严笑凯</a:t>
              </a:r>
            </a:p>
          </p:txBody>
        </p:sp>
      </p:grpSp>
      <p:sp>
        <p:nvSpPr>
          <p:cNvPr id="11" name="文本框 10"/>
          <p:cNvSpPr txBox="1"/>
          <p:nvPr/>
        </p:nvSpPr>
        <p:spPr>
          <a:xfrm>
            <a:off x="4799328" y="4530227"/>
            <a:ext cx="2687274" cy="400110"/>
          </a:xfrm>
          <a:prstGeom prst="rect">
            <a:avLst/>
          </a:prstGeom>
          <a:noFill/>
        </p:spPr>
        <p:txBody>
          <a:bodyPr wrap="none" rtlCol="0" anchor="t">
            <a:spAutoFit/>
          </a:bodyPr>
          <a:lstStyle/>
          <a:p>
            <a:r>
              <a:rPr lang="en-US" altLang="zh-CN" sz="2000" b="1" dirty="0">
                <a:solidFill>
                  <a:schemeClr val="tx1"/>
                </a:solidFill>
                <a:latin typeface="微软雅黑" panose="020B0503020204020204" pitchFamily="34" charset="-122"/>
                <a:ea typeface="微软雅黑" panose="020B0503020204020204" pitchFamily="34" charset="-122"/>
                <a:sym typeface="+mn-ea"/>
              </a:rPr>
              <a:t>Teacher</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en-US" altLang="zh-CN" sz="2000" b="1" dirty="0">
                <a:solidFill>
                  <a:schemeClr val="tx1"/>
                </a:solidFill>
                <a:latin typeface="微软雅黑" panose="020B0503020204020204" pitchFamily="34" charset="-122"/>
                <a:ea typeface="微软雅黑" panose="020B0503020204020204" pitchFamily="34" charset="-122"/>
                <a:sym typeface="+mn-ea"/>
              </a:rPr>
              <a:t>Lei Zhang</a:t>
            </a:r>
            <a:endParaRPr lang="zh-CN" altLang="en-US"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4988558" y="4507865"/>
            <a:ext cx="441146" cy="400110"/>
          </a:xfrm>
          <a:prstGeom prst="rect">
            <a:avLst/>
          </a:prstGeom>
          <a:noFill/>
        </p:spPr>
        <p:txBody>
          <a:bodyPr wrap="none" rtlCol="0" anchor="t">
            <a:spAutoFit/>
          </a:bodyPr>
          <a:lstStyle/>
          <a:p>
            <a:r>
              <a:rPr lang="zh-CN" altLang="en-US" sz="2000" b="1" dirty="0">
                <a:solidFill>
                  <a:schemeClr val="tx1"/>
                </a:solidFill>
                <a:latin typeface="微软雅黑" panose="020B0503020204020204" pitchFamily="34" charset="-122"/>
                <a:ea typeface="微软雅黑" panose="020B0503020204020204" pitchFamily="34" charset="-122"/>
                <a:sym typeface="+mn-ea"/>
              </a:rPr>
              <a:t>：</a:t>
            </a:r>
          </a:p>
        </p:txBody>
      </p:sp>
      <p:grpSp>
        <p:nvGrpSpPr>
          <p:cNvPr id="15" name="组合 14"/>
          <p:cNvGrpSpPr/>
          <p:nvPr/>
        </p:nvGrpSpPr>
        <p:grpSpPr>
          <a:xfrm>
            <a:off x="4382874" y="3565808"/>
            <a:ext cx="3426248" cy="497025"/>
            <a:chOff x="5091010" y="4295949"/>
            <a:chExt cx="2236669" cy="381000"/>
          </a:xfrm>
        </p:grpSpPr>
        <p:sp>
          <p:nvSpPr>
            <p:cNvPr id="16" name="矩形: 圆角 20"/>
            <p:cNvSpPr/>
            <p:nvPr/>
          </p:nvSpPr>
          <p:spPr>
            <a:xfrm>
              <a:off x="5091010" y="4295949"/>
              <a:ext cx="2236669" cy="381000"/>
            </a:xfrm>
            <a:prstGeom prst="roundRect">
              <a:avLst>
                <a:gd name="adj" fmla="val 50000"/>
              </a:avLst>
            </a:prstGeom>
            <a:solidFill>
              <a:srgbClr val="00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PA-文本框 93"/>
            <p:cNvSpPr txBox="1"/>
            <p:nvPr>
              <p:custDataLst>
                <p:tags r:id="rId4"/>
              </p:custDataLst>
            </p:nvPr>
          </p:nvSpPr>
          <p:spPr>
            <a:xfrm>
              <a:off x="5157418" y="4337590"/>
              <a:ext cx="2103851" cy="283115"/>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Reporter</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err="1">
                  <a:solidFill>
                    <a:schemeClr val="bg1"/>
                  </a:solidFill>
                  <a:latin typeface="微软雅黑" panose="020B0503020204020204" pitchFamily="34" charset="-122"/>
                  <a:ea typeface="微软雅黑" panose="020B0503020204020204" pitchFamily="34" charset="-122"/>
                </a:rPr>
                <a:t>Yuanzhuo</a:t>
              </a:r>
              <a:r>
                <a:rPr lang="en-US" altLang="zh-CN" b="1" dirty="0">
                  <a:solidFill>
                    <a:schemeClr val="bg1"/>
                  </a:solidFill>
                  <a:latin typeface="微软雅黑" panose="020B0503020204020204" pitchFamily="34" charset="-122"/>
                  <a:ea typeface="微软雅黑" panose="020B0503020204020204" pitchFamily="34" charset="-122"/>
                </a:rPr>
                <a:t> </a:t>
              </a:r>
              <a:r>
                <a:rPr lang="en-US" altLang="zh-CN" b="1" dirty="0" err="1">
                  <a:solidFill>
                    <a:schemeClr val="bg1"/>
                  </a:solidFill>
                  <a:latin typeface="微软雅黑" panose="020B0503020204020204" pitchFamily="34" charset="-122"/>
                  <a:ea typeface="微软雅黑" panose="020B0503020204020204" pitchFamily="34" charset="-122"/>
                </a:rPr>
                <a:t>Niu</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4979344" y="5553361"/>
            <a:ext cx="2233304" cy="369332"/>
          </a:xfrm>
          <a:prstGeom prst="rect">
            <a:avLst/>
          </a:prstGeom>
          <a:noFill/>
        </p:spPr>
        <p:txBody>
          <a:bodyPr wrap="none" rtlCol="0" anchor="t">
            <a:spAutoFit/>
          </a:bodyPr>
          <a:lstStyle/>
          <a:p>
            <a:r>
              <a:rPr lang="en-US" altLang="zh-CN" sz="1800" dirty="0">
                <a:solidFill>
                  <a:schemeClr val="tx1"/>
                </a:solidFill>
                <a:latin typeface="微软雅黑" panose="020B0503020204020204" pitchFamily="34" charset="-122"/>
                <a:ea typeface="微软雅黑" panose="020B0503020204020204" pitchFamily="34" charset="-122"/>
                <a:sym typeface="+mn-ea"/>
              </a:rPr>
              <a:t>Time</a:t>
            </a:r>
            <a:r>
              <a:rPr lang="zh-CN" altLang="en-US" sz="1800" dirty="0">
                <a:solidFill>
                  <a:schemeClr val="tx1"/>
                </a:solidFill>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19/12/2023</a:t>
            </a:r>
            <a:endParaRPr lang="en-US" altLang="zh-CN" sz="1800" dirty="0">
              <a:solidFill>
                <a:schemeClr val="tx1"/>
              </a:solidFill>
              <a:latin typeface="微软雅黑" panose="020B0503020204020204" pitchFamily="34" charset="-122"/>
              <a:ea typeface="微软雅黑" panose="020B0503020204020204" pitchFamily="34" charset="-122"/>
              <a:sym typeface="+mn-ea"/>
            </a:endParaRPr>
          </a:p>
        </p:txBody>
      </p:sp>
      <p:grpSp>
        <p:nvGrpSpPr>
          <p:cNvPr id="4" name="组合 3"/>
          <p:cNvGrpSpPr/>
          <p:nvPr/>
        </p:nvGrpSpPr>
        <p:grpSpPr>
          <a:xfrm>
            <a:off x="303132" y="596028"/>
            <a:ext cx="1102888" cy="1127507"/>
            <a:chOff x="497095" y="935451"/>
            <a:chExt cx="1102888" cy="1127507"/>
          </a:xfrm>
        </p:grpSpPr>
        <p:grpSp>
          <p:nvGrpSpPr>
            <p:cNvPr id="5" name="组合 4"/>
            <p:cNvGrpSpPr/>
            <p:nvPr/>
          </p:nvGrpSpPr>
          <p:grpSpPr bwMode="auto">
            <a:xfrm>
              <a:off x="664946" y="1107283"/>
              <a:ext cx="935037" cy="955675"/>
              <a:chOff x="2841528" y="858211"/>
              <a:chExt cx="934595" cy="955109"/>
            </a:xfrm>
          </p:grpSpPr>
          <p:sp>
            <p:nvSpPr>
              <p:cNvPr id="9" name="矩形 8"/>
              <p:cNvSpPr/>
              <p:nvPr>
                <p:custDataLst>
                  <p:tags r:id="rId2"/>
                </p:custDataLst>
              </p:nvPr>
            </p:nvSpPr>
            <p:spPr>
              <a:xfrm>
                <a:off x="2841528" y="858211"/>
                <a:ext cx="769573" cy="769482"/>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0" name="矩形 9"/>
              <p:cNvSpPr/>
              <p:nvPr>
                <p:custDataLst>
                  <p:tags r:id="rId3"/>
                </p:custDataLst>
              </p:nvPr>
            </p:nvSpPr>
            <p:spPr>
              <a:xfrm>
                <a:off x="3217587" y="1254851"/>
                <a:ext cx="558536" cy="558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4" name="矩形: 圆角 5"/>
            <p:cNvSpPr/>
            <p:nvPr>
              <p:custDataLst>
                <p:tags r:id="rId1"/>
              </p:custDataLst>
            </p:nvPr>
          </p:nvSpPr>
          <p:spPr>
            <a:xfrm>
              <a:off x="497095" y="935451"/>
              <a:ext cx="558799" cy="561192"/>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灯片编号占位符 5"/>
          <p:cNvSpPr>
            <a:spLocks noGrp="1"/>
          </p:cNvSpPr>
          <p:nvPr>
            <p:ph type="sldNum" sz="quarter" idx="12"/>
          </p:nvPr>
        </p:nvSpPr>
        <p:spPr/>
        <p:txBody>
          <a:bodyPr/>
          <a:lstStyle/>
          <a:p>
            <a:fld id="{9D55DC8D-C4F0-4F0D-B826-92573808DA56}" type="slidenum">
              <a:rPr lang="zh-CN" altLang="en-US"/>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custDataLst>
              <p:tags r:id="rId1"/>
            </p:custDataLst>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custDataLst>
              <p:tags r:id="rId2"/>
            </p:custDataLst>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西北工业大学"/>
          <p:cNvPicPr>
            <a:picLocks noChangeAspect="1"/>
          </p:cNvPicPr>
          <p:nvPr>
            <p:custDataLst>
              <p:tags r:id="rId3"/>
            </p:custDataLst>
          </p:nvPr>
        </p:nvPicPr>
        <p:blipFill>
          <a:blip r:embed="rId6" cstate="screen"/>
          <a:stretch>
            <a:fillRect/>
          </a:stretch>
        </p:blipFill>
        <p:spPr>
          <a:xfrm>
            <a:off x="10118139" y="6523039"/>
            <a:ext cx="1546127" cy="388933"/>
          </a:xfrm>
          <a:prstGeom prst="rect">
            <a:avLst/>
          </a:prstGeom>
        </p:spPr>
      </p:pic>
      <p:sp>
        <p:nvSpPr>
          <p:cNvPr id="6" name="文本框 5">
            <a:extLst>
              <a:ext uri="{FF2B5EF4-FFF2-40B4-BE49-F238E27FC236}">
                <a16:creationId xmlns:a16="http://schemas.microsoft.com/office/drawing/2014/main" id="{12E31C1A-2450-72CD-2922-0E51A25D8906}"/>
              </a:ext>
            </a:extLst>
          </p:cNvPr>
          <p:cNvSpPr txBox="1"/>
          <p:nvPr/>
        </p:nvSpPr>
        <p:spPr>
          <a:xfrm>
            <a:off x="922338" y="3073578"/>
            <a:ext cx="10956924" cy="707886"/>
          </a:xfrm>
          <a:prstGeom prst="rect">
            <a:avLst/>
          </a:prstGeom>
          <a:noFill/>
        </p:spPr>
        <p:txBody>
          <a:bodyPr wrap="square">
            <a:spAutoFit/>
          </a:bodyPr>
          <a:lstStyle/>
          <a:p>
            <a:pPr algn="ctr"/>
            <a:r>
              <a:rPr lang="en-US" altLang="zh-CN" sz="4000" dirty="0"/>
              <a:t>Make SRF Changeable in testing: Hardware</a:t>
            </a:r>
            <a:endParaRPr lang="zh-CN" altLang="en-US" sz="4000" dirty="0"/>
          </a:p>
        </p:txBody>
      </p:sp>
      <p:sp>
        <p:nvSpPr>
          <p:cNvPr id="23" name="矩形 22">
            <a:extLst>
              <a:ext uri="{FF2B5EF4-FFF2-40B4-BE49-F238E27FC236}">
                <a16:creationId xmlns:a16="http://schemas.microsoft.com/office/drawing/2014/main" id="{15F4530A-6390-9538-E664-AC9683394D72}"/>
              </a:ext>
            </a:extLst>
          </p:cNvPr>
          <p:cNvSpPr/>
          <p:nvPr/>
        </p:nvSpPr>
        <p:spPr>
          <a:xfrm>
            <a:off x="0" y="203200"/>
            <a:ext cx="754380"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DE09EFA7-85CA-7C37-CEC3-5048F8F24AA6}"/>
              </a:ext>
            </a:extLst>
          </p:cNvPr>
          <p:cNvSpPr/>
          <p:nvPr/>
        </p:nvSpPr>
        <p:spPr>
          <a:xfrm>
            <a:off x="7319010" y="203200"/>
            <a:ext cx="4872990"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D2129249-5CAF-411A-9B48-CEC39F9E009B}"/>
              </a:ext>
            </a:extLst>
          </p:cNvPr>
          <p:cNvGrpSpPr/>
          <p:nvPr/>
        </p:nvGrpSpPr>
        <p:grpSpPr>
          <a:xfrm>
            <a:off x="-1" y="164705"/>
            <a:ext cx="12192000" cy="313322"/>
            <a:chOff x="-1" y="164705"/>
            <a:chExt cx="12192000" cy="313322"/>
          </a:xfrm>
        </p:grpSpPr>
        <p:sp>
          <p:nvSpPr>
            <p:cNvPr id="26" name="矩形 25">
              <a:extLst>
                <a:ext uri="{FF2B5EF4-FFF2-40B4-BE49-F238E27FC236}">
                  <a16:creationId xmlns:a16="http://schemas.microsoft.com/office/drawing/2014/main" id="{2355EE8E-B10A-B7AD-544C-C91ACC70452B}"/>
                </a:ext>
              </a:extLst>
            </p:cNvPr>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a:extLst>
                <a:ext uri="{FF2B5EF4-FFF2-40B4-BE49-F238E27FC236}">
                  <a16:creationId xmlns:a16="http://schemas.microsoft.com/office/drawing/2014/main" id="{0A1276A9-826D-CD72-E036-9C57115FD502}"/>
                </a:ext>
              </a:extLst>
            </p:cNvPr>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28" name="组合 27">
              <a:extLst>
                <a:ext uri="{FF2B5EF4-FFF2-40B4-BE49-F238E27FC236}">
                  <a16:creationId xmlns:a16="http://schemas.microsoft.com/office/drawing/2014/main" id="{A93D89F5-1160-8BC1-943C-BD3C35F96CEB}"/>
                </a:ext>
              </a:extLst>
            </p:cNvPr>
            <p:cNvGrpSpPr/>
            <p:nvPr/>
          </p:nvGrpSpPr>
          <p:grpSpPr>
            <a:xfrm>
              <a:off x="754602" y="164705"/>
              <a:ext cx="6564713" cy="313322"/>
              <a:chOff x="650084" y="1233945"/>
              <a:chExt cx="6564713" cy="313322"/>
            </a:xfrm>
          </p:grpSpPr>
          <p:cxnSp>
            <p:nvCxnSpPr>
              <p:cNvPr id="29" name="直接连接符 28">
                <a:extLst>
                  <a:ext uri="{FF2B5EF4-FFF2-40B4-BE49-F238E27FC236}">
                    <a16:creationId xmlns:a16="http://schemas.microsoft.com/office/drawing/2014/main" id="{66FC64C3-AAC2-D9D1-1A8B-B0C8FBF26828}"/>
                  </a:ext>
                </a:extLst>
              </p:cNvPr>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30" name="矩形: 圆角 17">
                <a:extLst>
                  <a:ext uri="{FF2B5EF4-FFF2-40B4-BE49-F238E27FC236}">
                    <a16:creationId xmlns:a16="http://schemas.microsoft.com/office/drawing/2014/main" id="{DDD458AF-DC55-8BEB-34FF-B6F122634336}"/>
                  </a:ext>
                </a:extLst>
              </p:cNvPr>
              <p:cNvSpPr/>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RB</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1" name="矩形: 圆角 38">
                <a:extLst>
                  <a:ext uri="{FF2B5EF4-FFF2-40B4-BE49-F238E27FC236}">
                    <a16:creationId xmlns:a16="http://schemas.microsoft.com/office/drawing/2014/main" id="{CD41876E-2871-29BE-5E00-D4AEAB6E3351}"/>
                  </a:ext>
                </a:extLst>
              </p:cNvPr>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sym typeface="+mn-ea"/>
                  </a:rPr>
                  <a:t>RW</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2" name="矩形: 圆角 43">
                <a:extLst>
                  <a:ext uri="{FF2B5EF4-FFF2-40B4-BE49-F238E27FC236}">
                    <a16:creationId xmlns:a16="http://schemas.microsoft.com/office/drawing/2014/main" id="{3B73EC47-CA13-F5BD-0B9E-87296CAA0D1C}"/>
                  </a:ext>
                </a:extLst>
              </p:cNvPr>
              <p:cNvSpPr/>
              <p:nvPr/>
            </p:nvSpPr>
            <p:spPr>
              <a:xfrm>
                <a:off x="3447168"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RW</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3" name="矩形: 圆角 44">
                <a:extLst>
                  <a:ext uri="{FF2B5EF4-FFF2-40B4-BE49-F238E27FC236}">
                    <a16:creationId xmlns:a16="http://schemas.microsoft.com/office/drawing/2014/main" id="{ABD8125B-C01F-759A-DC3E-1B92DF40ABEE}"/>
                  </a:ext>
                </a:extLst>
              </p:cNvPr>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4" name="矩形: 圆角 45">
                <a:extLst>
                  <a:ext uri="{FF2B5EF4-FFF2-40B4-BE49-F238E27FC236}">
                    <a16:creationId xmlns:a16="http://schemas.microsoft.com/office/drawing/2014/main" id="{8A097FD0-0E34-D4B4-B6FE-2909677E0039}"/>
                  </a:ext>
                </a:extLst>
              </p:cNvPr>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35" name="灯片编号占位符 3">
            <a:extLst>
              <a:ext uri="{FF2B5EF4-FFF2-40B4-BE49-F238E27FC236}">
                <a16:creationId xmlns:a16="http://schemas.microsoft.com/office/drawing/2014/main" id="{0A6876A6-02AA-46AB-C13C-148A278AB603}"/>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10</a:t>
            </a:fld>
            <a:endParaRPr lang="zh-CN" altLang="en-US"/>
          </a:p>
        </p:txBody>
      </p:sp>
    </p:spTree>
    <p:extLst>
      <p:ext uri="{BB962C8B-B14F-4D97-AF65-F5344CB8AC3E}">
        <p14:creationId xmlns:p14="http://schemas.microsoft.com/office/powerpoint/2010/main" val="2644305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custDataLst>
              <p:tags r:id="rId1"/>
            </p:custDataLst>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custDataLst>
              <p:tags r:id="rId2"/>
            </p:custDataLst>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西北工业大学"/>
          <p:cNvPicPr>
            <a:picLocks noChangeAspect="1"/>
          </p:cNvPicPr>
          <p:nvPr>
            <p:custDataLst>
              <p:tags r:id="rId3"/>
            </p:custDataLst>
          </p:nvPr>
        </p:nvPicPr>
        <p:blipFill>
          <a:blip r:embed="rId6" cstate="screen"/>
          <a:stretch>
            <a:fillRect/>
          </a:stretch>
        </p:blipFill>
        <p:spPr>
          <a:xfrm>
            <a:off x="10118139" y="6523039"/>
            <a:ext cx="1546127" cy="388933"/>
          </a:xfrm>
          <a:prstGeom prst="rect">
            <a:avLst/>
          </a:prstGeom>
        </p:spPr>
      </p:pic>
      <p:sp>
        <p:nvSpPr>
          <p:cNvPr id="11" name="文本框 10">
            <a:extLst>
              <a:ext uri="{FF2B5EF4-FFF2-40B4-BE49-F238E27FC236}">
                <a16:creationId xmlns:a16="http://schemas.microsoft.com/office/drawing/2014/main" id="{0E983FEC-512B-37F1-6F15-2844C69480AE}"/>
              </a:ext>
            </a:extLst>
          </p:cNvPr>
          <p:cNvSpPr txBox="1"/>
          <p:nvPr/>
        </p:nvSpPr>
        <p:spPr>
          <a:xfrm>
            <a:off x="573422" y="1073032"/>
            <a:ext cx="10956924" cy="2554545"/>
          </a:xfrm>
          <a:prstGeom prst="rect">
            <a:avLst/>
          </a:prstGeom>
          <a:noFill/>
        </p:spPr>
        <p:txBody>
          <a:bodyPr wrap="square">
            <a:spAutoFit/>
          </a:bodyPr>
          <a:lstStyle/>
          <a:p>
            <a:r>
              <a:rPr lang="en-US" altLang="zh-CN" sz="3200" dirty="0"/>
              <a:t>LCTF is an optical filter that uses electronically controlled liquid crystal elements to transmit a selectable wavelength of light and exclude others. In order to obtain the hyperspectral data cube across multitudes of wavelengths, the scene is spectrally scanned by tuning the center wavelength of the LCTF.</a:t>
            </a:r>
            <a:endParaRPr lang="zh-CN" altLang="en-US" sz="3200" dirty="0"/>
          </a:p>
        </p:txBody>
      </p:sp>
      <p:pic>
        <p:nvPicPr>
          <p:cNvPr id="14" name="图片 13">
            <a:extLst>
              <a:ext uri="{FF2B5EF4-FFF2-40B4-BE49-F238E27FC236}">
                <a16:creationId xmlns:a16="http://schemas.microsoft.com/office/drawing/2014/main" id="{B52E8AFF-F07F-097F-2106-6F16B107E559}"/>
              </a:ext>
            </a:extLst>
          </p:cNvPr>
          <p:cNvPicPr>
            <a:picLocks noChangeAspect="1"/>
          </p:cNvPicPr>
          <p:nvPr/>
        </p:nvPicPr>
        <p:blipFill>
          <a:blip r:embed="rId7"/>
          <a:stretch>
            <a:fillRect/>
          </a:stretch>
        </p:blipFill>
        <p:spPr>
          <a:xfrm>
            <a:off x="931316" y="3864562"/>
            <a:ext cx="4169600" cy="2139998"/>
          </a:xfrm>
          <a:prstGeom prst="rect">
            <a:avLst/>
          </a:prstGeom>
        </p:spPr>
      </p:pic>
      <p:pic>
        <p:nvPicPr>
          <p:cNvPr id="17" name="图片 16">
            <a:extLst>
              <a:ext uri="{FF2B5EF4-FFF2-40B4-BE49-F238E27FC236}">
                <a16:creationId xmlns:a16="http://schemas.microsoft.com/office/drawing/2014/main" id="{232CBC57-A45C-C81A-D6B5-F5232EB909F8}"/>
              </a:ext>
            </a:extLst>
          </p:cNvPr>
          <p:cNvPicPr>
            <a:picLocks noChangeAspect="1"/>
          </p:cNvPicPr>
          <p:nvPr/>
        </p:nvPicPr>
        <p:blipFill>
          <a:blip r:embed="rId8"/>
          <a:stretch>
            <a:fillRect/>
          </a:stretch>
        </p:blipFill>
        <p:spPr>
          <a:xfrm>
            <a:off x="6400801" y="3627577"/>
            <a:ext cx="4053839" cy="2554545"/>
          </a:xfrm>
          <a:prstGeom prst="rect">
            <a:avLst/>
          </a:prstGeom>
        </p:spPr>
      </p:pic>
      <p:sp>
        <p:nvSpPr>
          <p:cNvPr id="6" name="矩形 5">
            <a:extLst>
              <a:ext uri="{FF2B5EF4-FFF2-40B4-BE49-F238E27FC236}">
                <a16:creationId xmlns:a16="http://schemas.microsoft.com/office/drawing/2014/main" id="{A355DB4D-3AE0-54A7-D81B-D404ECB4C887}"/>
              </a:ext>
            </a:extLst>
          </p:cNvPr>
          <p:cNvSpPr/>
          <p:nvPr/>
        </p:nvSpPr>
        <p:spPr>
          <a:xfrm>
            <a:off x="0" y="203200"/>
            <a:ext cx="754380"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161DD595-1756-03E2-06F2-3F346C99E433}"/>
              </a:ext>
            </a:extLst>
          </p:cNvPr>
          <p:cNvSpPr/>
          <p:nvPr/>
        </p:nvSpPr>
        <p:spPr>
          <a:xfrm>
            <a:off x="7319010" y="203200"/>
            <a:ext cx="4872990"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C72C11A9-2E8D-DEB1-320D-AE1BBED22445}"/>
              </a:ext>
            </a:extLst>
          </p:cNvPr>
          <p:cNvGrpSpPr/>
          <p:nvPr/>
        </p:nvGrpSpPr>
        <p:grpSpPr>
          <a:xfrm>
            <a:off x="-1" y="164705"/>
            <a:ext cx="12192000" cy="313322"/>
            <a:chOff x="-1" y="164705"/>
            <a:chExt cx="12192000" cy="313322"/>
          </a:xfrm>
        </p:grpSpPr>
        <p:sp>
          <p:nvSpPr>
            <p:cNvPr id="9" name="矩形 8">
              <a:extLst>
                <a:ext uri="{FF2B5EF4-FFF2-40B4-BE49-F238E27FC236}">
                  <a16:creationId xmlns:a16="http://schemas.microsoft.com/office/drawing/2014/main" id="{9315BE9F-87A3-3C05-289D-0C61B8029E90}"/>
                </a:ext>
              </a:extLst>
            </p:cNvPr>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a:extLst>
                <a:ext uri="{FF2B5EF4-FFF2-40B4-BE49-F238E27FC236}">
                  <a16:creationId xmlns:a16="http://schemas.microsoft.com/office/drawing/2014/main" id="{258592DF-6ACA-66AD-CC1A-A379B84B696C}"/>
                </a:ext>
              </a:extLst>
            </p:cNvPr>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3" name="组合 12">
              <a:extLst>
                <a:ext uri="{FF2B5EF4-FFF2-40B4-BE49-F238E27FC236}">
                  <a16:creationId xmlns:a16="http://schemas.microsoft.com/office/drawing/2014/main" id="{1F6623C8-38D0-B78E-92AA-6425BA75363E}"/>
                </a:ext>
              </a:extLst>
            </p:cNvPr>
            <p:cNvGrpSpPr/>
            <p:nvPr/>
          </p:nvGrpSpPr>
          <p:grpSpPr>
            <a:xfrm>
              <a:off x="754602" y="164705"/>
              <a:ext cx="6564713" cy="313322"/>
              <a:chOff x="650084" y="1233945"/>
              <a:chExt cx="6564713" cy="313322"/>
            </a:xfrm>
          </p:grpSpPr>
          <p:cxnSp>
            <p:nvCxnSpPr>
              <p:cNvPr id="15" name="直接连接符 14">
                <a:extLst>
                  <a:ext uri="{FF2B5EF4-FFF2-40B4-BE49-F238E27FC236}">
                    <a16:creationId xmlns:a16="http://schemas.microsoft.com/office/drawing/2014/main" id="{5C025730-96E2-946B-090D-7676A70FD036}"/>
                  </a:ext>
                </a:extLst>
              </p:cNvPr>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9" name="矩形: 圆角 17">
                <a:extLst>
                  <a:ext uri="{FF2B5EF4-FFF2-40B4-BE49-F238E27FC236}">
                    <a16:creationId xmlns:a16="http://schemas.microsoft.com/office/drawing/2014/main" id="{E8B6E4A3-A880-447E-166E-56ACE64D9CAD}"/>
                  </a:ext>
                </a:extLst>
              </p:cNvPr>
              <p:cNvSpPr/>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研究背景</a:t>
                </a:r>
              </a:p>
            </p:txBody>
          </p:sp>
          <p:sp>
            <p:nvSpPr>
              <p:cNvPr id="20" name="矩形: 圆角 38">
                <a:extLst>
                  <a:ext uri="{FF2B5EF4-FFF2-40B4-BE49-F238E27FC236}">
                    <a16:creationId xmlns:a16="http://schemas.microsoft.com/office/drawing/2014/main" id="{D1426EC4-3B67-3B19-DA98-C81214AED34B}"/>
                  </a:ext>
                </a:extLst>
              </p:cNvPr>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1" name="矩形: 圆角 43">
                <a:extLst>
                  <a:ext uri="{FF2B5EF4-FFF2-40B4-BE49-F238E27FC236}">
                    <a16:creationId xmlns:a16="http://schemas.microsoft.com/office/drawing/2014/main" id="{FA841266-E659-AAEF-0BD6-1F63CFDFB3DF}"/>
                  </a:ext>
                </a:extLst>
              </p:cNvPr>
              <p:cNvSpPr/>
              <p:nvPr/>
            </p:nvSpPr>
            <p:spPr>
              <a:xfrm>
                <a:off x="3447168"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a:t>
                </a:r>
              </a:p>
            </p:txBody>
          </p:sp>
          <p:sp>
            <p:nvSpPr>
              <p:cNvPr id="22" name="矩形: 圆角 44">
                <a:extLst>
                  <a:ext uri="{FF2B5EF4-FFF2-40B4-BE49-F238E27FC236}">
                    <a16:creationId xmlns:a16="http://schemas.microsoft.com/office/drawing/2014/main" id="{4EB58C82-685B-FFEB-AF0F-1010CE615F66}"/>
                  </a:ext>
                </a:extLst>
              </p:cNvPr>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3" name="矩形: 圆角 45">
                <a:extLst>
                  <a:ext uri="{FF2B5EF4-FFF2-40B4-BE49-F238E27FC236}">
                    <a16:creationId xmlns:a16="http://schemas.microsoft.com/office/drawing/2014/main" id="{0532EF90-2E78-313D-B86F-6F3531FE082C}"/>
                  </a:ext>
                </a:extLst>
              </p:cNvPr>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24" name="灯片编号占位符 3">
            <a:extLst>
              <a:ext uri="{FF2B5EF4-FFF2-40B4-BE49-F238E27FC236}">
                <a16:creationId xmlns:a16="http://schemas.microsoft.com/office/drawing/2014/main" id="{9CFDAD1D-F3D7-692A-2054-19FC451284BE}"/>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11</a:t>
            </a:fld>
            <a:endParaRPr lang="zh-CN" altLang="en-US"/>
          </a:p>
        </p:txBody>
      </p:sp>
    </p:spTree>
    <p:extLst>
      <p:ext uri="{BB962C8B-B14F-4D97-AF65-F5344CB8AC3E}">
        <p14:creationId xmlns:p14="http://schemas.microsoft.com/office/powerpoint/2010/main" val="2606182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custDataLst>
              <p:tags r:id="rId1"/>
            </p:custDataLst>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custDataLst>
              <p:tags r:id="rId2"/>
            </p:custDataLst>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西北工业大学"/>
          <p:cNvPicPr>
            <a:picLocks noChangeAspect="1"/>
          </p:cNvPicPr>
          <p:nvPr>
            <p:custDataLst>
              <p:tags r:id="rId3"/>
            </p:custDataLst>
          </p:nvPr>
        </p:nvPicPr>
        <p:blipFill>
          <a:blip r:embed="rId6" cstate="screen"/>
          <a:stretch>
            <a:fillRect/>
          </a:stretch>
        </p:blipFill>
        <p:spPr>
          <a:xfrm>
            <a:off x="10118139" y="6523039"/>
            <a:ext cx="1546127" cy="388933"/>
          </a:xfrm>
          <a:prstGeom prst="rect">
            <a:avLst/>
          </a:prstGeom>
        </p:spPr>
      </p:pic>
      <p:pic>
        <p:nvPicPr>
          <p:cNvPr id="7" name="图片 6">
            <a:extLst>
              <a:ext uri="{FF2B5EF4-FFF2-40B4-BE49-F238E27FC236}">
                <a16:creationId xmlns:a16="http://schemas.microsoft.com/office/drawing/2014/main" id="{B7EAE1C5-17E2-B393-A1BD-00DFD9880726}"/>
              </a:ext>
            </a:extLst>
          </p:cNvPr>
          <p:cNvPicPr>
            <a:picLocks noChangeAspect="1"/>
          </p:cNvPicPr>
          <p:nvPr/>
        </p:nvPicPr>
        <p:blipFill>
          <a:blip r:embed="rId7"/>
          <a:stretch>
            <a:fillRect/>
          </a:stretch>
        </p:blipFill>
        <p:spPr>
          <a:xfrm>
            <a:off x="5632525" y="681706"/>
            <a:ext cx="4872685" cy="929955"/>
          </a:xfrm>
          <a:prstGeom prst="rect">
            <a:avLst/>
          </a:prstGeom>
        </p:spPr>
      </p:pic>
      <p:sp>
        <p:nvSpPr>
          <p:cNvPr id="9" name="文本框 8">
            <a:extLst>
              <a:ext uri="{FF2B5EF4-FFF2-40B4-BE49-F238E27FC236}">
                <a16:creationId xmlns:a16="http://schemas.microsoft.com/office/drawing/2014/main" id="{8BAE257A-5D64-7A21-5813-5309B376B443}"/>
              </a:ext>
            </a:extLst>
          </p:cNvPr>
          <p:cNvSpPr txBox="1"/>
          <p:nvPr/>
        </p:nvSpPr>
        <p:spPr>
          <a:xfrm>
            <a:off x="281941" y="831926"/>
            <a:ext cx="6118860" cy="646331"/>
          </a:xfrm>
          <a:prstGeom prst="rect">
            <a:avLst/>
          </a:prstGeom>
          <a:noFill/>
        </p:spPr>
        <p:txBody>
          <a:bodyPr wrap="square">
            <a:spAutoFit/>
          </a:bodyPr>
          <a:lstStyle/>
          <a:p>
            <a:r>
              <a:rPr lang="zh-CN" altLang="en-US" sz="3600" dirty="0"/>
              <a:t>The SRF </a:t>
            </a:r>
            <a:r>
              <a:rPr lang="en-US" altLang="zh-CN" sz="3600" dirty="0"/>
              <a:t>F</a:t>
            </a:r>
            <a:r>
              <a:rPr lang="zh-CN" altLang="en-US" sz="3600" dirty="0"/>
              <a:t>unction of LCTF</a:t>
            </a:r>
          </a:p>
        </p:txBody>
      </p:sp>
      <p:pic>
        <p:nvPicPr>
          <p:cNvPr id="11" name="图片 10">
            <a:extLst>
              <a:ext uri="{FF2B5EF4-FFF2-40B4-BE49-F238E27FC236}">
                <a16:creationId xmlns:a16="http://schemas.microsoft.com/office/drawing/2014/main" id="{F3526BFD-C496-D609-325D-67162EBC0D4E}"/>
              </a:ext>
            </a:extLst>
          </p:cNvPr>
          <p:cNvPicPr>
            <a:picLocks noChangeAspect="1"/>
          </p:cNvPicPr>
          <p:nvPr/>
        </p:nvPicPr>
        <p:blipFill>
          <a:blip r:embed="rId8"/>
          <a:stretch>
            <a:fillRect/>
          </a:stretch>
        </p:blipFill>
        <p:spPr>
          <a:xfrm>
            <a:off x="4888082" y="1812794"/>
            <a:ext cx="6576843" cy="4642831"/>
          </a:xfrm>
          <a:prstGeom prst="rect">
            <a:avLst/>
          </a:prstGeom>
        </p:spPr>
      </p:pic>
      <p:sp>
        <p:nvSpPr>
          <p:cNvPr id="14" name="文本框 13">
            <a:extLst>
              <a:ext uri="{FF2B5EF4-FFF2-40B4-BE49-F238E27FC236}">
                <a16:creationId xmlns:a16="http://schemas.microsoft.com/office/drawing/2014/main" id="{57B5700B-8A5B-04BF-F6C5-F0BCD141A76C}"/>
              </a:ext>
            </a:extLst>
          </p:cNvPr>
          <p:cNvSpPr txBox="1"/>
          <p:nvPr/>
        </p:nvSpPr>
        <p:spPr>
          <a:xfrm>
            <a:off x="355017" y="1915564"/>
            <a:ext cx="4363763" cy="3970318"/>
          </a:xfrm>
          <a:prstGeom prst="rect">
            <a:avLst/>
          </a:prstGeom>
          <a:noFill/>
        </p:spPr>
        <p:txBody>
          <a:bodyPr wrap="square">
            <a:spAutoFit/>
          </a:bodyPr>
          <a:lstStyle/>
          <a:p>
            <a:r>
              <a:rPr lang="en-US" altLang="zh-CN" sz="2800" dirty="0"/>
              <a:t>Measured spectral responses (intensity transmission vs. wavelength in nm) of the fabricated LC phase retarder. Each graph represents the spectral modulation with a different voltage applied on the LC cell (15 different voltages)</a:t>
            </a:r>
            <a:endParaRPr lang="zh-CN" altLang="en-US" sz="2800" dirty="0"/>
          </a:p>
        </p:txBody>
      </p:sp>
      <p:sp>
        <p:nvSpPr>
          <p:cNvPr id="6" name="矩形 5">
            <a:extLst>
              <a:ext uri="{FF2B5EF4-FFF2-40B4-BE49-F238E27FC236}">
                <a16:creationId xmlns:a16="http://schemas.microsoft.com/office/drawing/2014/main" id="{6DC4EE88-4A9A-2F69-955A-12F4861E838B}"/>
              </a:ext>
            </a:extLst>
          </p:cNvPr>
          <p:cNvSpPr/>
          <p:nvPr/>
        </p:nvSpPr>
        <p:spPr>
          <a:xfrm>
            <a:off x="0" y="203200"/>
            <a:ext cx="754380"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4D6498E-9E6D-AC4D-AFF0-6E47FDD6A476}"/>
              </a:ext>
            </a:extLst>
          </p:cNvPr>
          <p:cNvSpPr/>
          <p:nvPr/>
        </p:nvSpPr>
        <p:spPr>
          <a:xfrm>
            <a:off x="7319010" y="203200"/>
            <a:ext cx="4872990"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183FBC61-B7E6-1A96-6BF6-9E63ABFD03BD}"/>
              </a:ext>
            </a:extLst>
          </p:cNvPr>
          <p:cNvGrpSpPr/>
          <p:nvPr/>
        </p:nvGrpSpPr>
        <p:grpSpPr>
          <a:xfrm>
            <a:off x="-1" y="164705"/>
            <a:ext cx="12192000" cy="313322"/>
            <a:chOff x="-1" y="164705"/>
            <a:chExt cx="12192000" cy="313322"/>
          </a:xfrm>
        </p:grpSpPr>
        <p:sp>
          <p:nvSpPr>
            <p:cNvPr id="13" name="矩形 12">
              <a:extLst>
                <a:ext uri="{FF2B5EF4-FFF2-40B4-BE49-F238E27FC236}">
                  <a16:creationId xmlns:a16="http://schemas.microsoft.com/office/drawing/2014/main" id="{51A36F78-D267-9375-5856-F3C74B0089DD}"/>
                </a:ext>
              </a:extLst>
            </p:cNvPr>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矩形 14">
              <a:extLst>
                <a:ext uri="{FF2B5EF4-FFF2-40B4-BE49-F238E27FC236}">
                  <a16:creationId xmlns:a16="http://schemas.microsoft.com/office/drawing/2014/main" id="{317EB269-9E71-70DF-2602-88819DA76A2C}"/>
                </a:ext>
              </a:extLst>
            </p:cNvPr>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7" name="组合 16">
              <a:extLst>
                <a:ext uri="{FF2B5EF4-FFF2-40B4-BE49-F238E27FC236}">
                  <a16:creationId xmlns:a16="http://schemas.microsoft.com/office/drawing/2014/main" id="{93FFE708-5E03-7767-B9C2-4B237DF76A65}"/>
                </a:ext>
              </a:extLst>
            </p:cNvPr>
            <p:cNvGrpSpPr/>
            <p:nvPr/>
          </p:nvGrpSpPr>
          <p:grpSpPr>
            <a:xfrm>
              <a:off x="754602" y="164705"/>
              <a:ext cx="6564713" cy="313322"/>
              <a:chOff x="650084" y="1233945"/>
              <a:chExt cx="6564713" cy="313322"/>
            </a:xfrm>
          </p:grpSpPr>
          <p:cxnSp>
            <p:nvCxnSpPr>
              <p:cNvPr id="19" name="直接连接符 18">
                <a:extLst>
                  <a:ext uri="{FF2B5EF4-FFF2-40B4-BE49-F238E27FC236}">
                    <a16:creationId xmlns:a16="http://schemas.microsoft.com/office/drawing/2014/main" id="{2842811E-817F-65C5-BA98-014BAB98B425}"/>
                  </a:ext>
                </a:extLst>
              </p:cNvPr>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0" name="矩形: 圆角 17">
                <a:extLst>
                  <a:ext uri="{FF2B5EF4-FFF2-40B4-BE49-F238E27FC236}">
                    <a16:creationId xmlns:a16="http://schemas.microsoft.com/office/drawing/2014/main" id="{96014B29-C98B-D58C-6E29-7E7014856A1F}"/>
                  </a:ext>
                </a:extLst>
              </p:cNvPr>
              <p:cNvSpPr/>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研究背景</a:t>
                </a:r>
              </a:p>
            </p:txBody>
          </p:sp>
          <p:sp>
            <p:nvSpPr>
              <p:cNvPr id="21" name="矩形: 圆角 38">
                <a:extLst>
                  <a:ext uri="{FF2B5EF4-FFF2-40B4-BE49-F238E27FC236}">
                    <a16:creationId xmlns:a16="http://schemas.microsoft.com/office/drawing/2014/main" id="{37E309FE-3884-EB2B-F8CF-C840D80344B1}"/>
                  </a:ext>
                </a:extLst>
              </p:cNvPr>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矩形: 圆角 43">
                <a:extLst>
                  <a:ext uri="{FF2B5EF4-FFF2-40B4-BE49-F238E27FC236}">
                    <a16:creationId xmlns:a16="http://schemas.microsoft.com/office/drawing/2014/main" id="{5FC9B53A-9001-2B0A-27A2-C91CC1C52CDC}"/>
                  </a:ext>
                </a:extLst>
              </p:cNvPr>
              <p:cNvSpPr/>
              <p:nvPr/>
            </p:nvSpPr>
            <p:spPr>
              <a:xfrm>
                <a:off x="3447168"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a:t>
                </a:r>
              </a:p>
            </p:txBody>
          </p:sp>
          <p:sp>
            <p:nvSpPr>
              <p:cNvPr id="23" name="矩形: 圆角 44">
                <a:extLst>
                  <a:ext uri="{FF2B5EF4-FFF2-40B4-BE49-F238E27FC236}">
                    <a16:creationId xmlns:a16="http://schemas.microsoft.com/office/drawing/2014/main" id="{B332A559-256B-60F5-99DD-9F84FD8692D3}"/>
                  </a:ext>
                </a:extLst>
              </p:cNvPr>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4" name="矩形: 圆角 45">
                <a:extLst>
                  <a:ext uri="{FF2B5EF4-FFF2-40B4-BE49-F238E27FC236}">
                    <a16:creationId xmlns:a16="http://schemas.microsoft.com/office/drawing/2014/main" id="{2B6C5080-BB2E-806D-FB1A-06271F1B6BAA}"/>
                  </a:ext>
                </a:extLst>
              </p:cNvPr>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25" name="灯片编号占位符 3">
            <a:extLst>
              <a:ext uri="{FF2B5EF4-FFF2-40B4-BE49-F238E27FC236}">
                <a16:creationId xmlns:a16="http://schemas.microsoft.com/office/drawing/2014/main" id="{0E8C8E30-FE7B-234D-EB23-2DD05CCB128E}"/>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12</a:t>
            </a:fld>
            <a:endParaRPr lang="zh-CN" altLang="en-US"/>
          </a:p>
        </p:txBody>
      </p:sp>
    </p:spTree>
    <p:extLst>
      <p:ext uri="{BB962C8B-B14F-4D97-AF65-F5344CB8AC3E}">
        <p14:creationId xmlns:p14="http://schemas.microsoft.com/office/powerpoint/2010/main" val="2500148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custDataLst>
              <p:tags r:id="rId1"/>
            </p:custDataLst>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custDataLst>
              <p:tags r:id="rId2"/>
            </p:custDataLst>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西北工业大学"/>
          <p:cNvPicPr>
            <a:picLocks noChangeAspect="1"/>
          </p:cNvPicPr>
          <p:nvPr>
            <p:custDataLst>
              <p:tags r:id="rId3"/>
            </p:custDataLst>
          </p:nvPr>
        </p:nvPicPr>
        <p:blipFill>
          <a:blip r:embed="rId6" cstate="screen"/>
          <a:stretch>
            <a:fillRect/>
          </a:stretch>
        </p:blipFill>
        <p:spPr>
          <a:xfrm>
            <a:off x="10118139" y="6523039"/>
            <a:ext cx="1546127" cy="388933"/>
          </a:xfrm>
          <a:prstGeom prst="rect">
            <a:avLst/>
          </a:prstGeom>
        </p:spPr>
      </p:pic>
      <p:sp>
        <p:nvSpPr>
          <p:cNvPr id="6" name="文本框 5">
            <a:extLst>
              <a:ext uri="{FF2B5EF4-FFF2-40B4-BE49-F238E27FC236}">
                <a16:creationId xmlns:a16="http://schemas.microsoft.com/office/drawing/2014/main" id="{12E31C1A-2450-72CD-2922-0E51A25D8906}"/>
              </a:ext>
            </a:extLst>
          </p:cNvPr>
          <p:cNvSpPr txBox="1"/>
          <p:nvPr/>
        </p:nvSpPr>
        <p:spPr>
          <a:xfrm>
            <a:off x="609601" y="2767280"/>
            <a:ext cx="10956924" cy="1323439"/>
          </a:xfrm>
          <a:prstGeom prst="rect">
            <a:avLst/>
          </a:prstGeom>
          <a:noFill/>
        </p:spPr>
        <p:txBody>
          <a:bodyPr wrap="square">
            <a:spAutoFit/>
          </a:bodyPr>
          <a:lstStyle/>
          <a:p>
            <a:pPr algn="ctr"/>
            <a:r>
              <a:rPr lang="en-US" altLang="zh-CN" sz="4000" dirty="0"/>
              <a:t>Choose a Field and Baseline:</a:t>
            </a:r>
          </a:p>
          <a:p>
            <a:pPr algn="ctr"/>
            <a:r>
              <a:rPr lang="en-US" altLang="zh-CN" sz="4000" dirty="0"/>
              <a:t>Hyperspectral Classification (HIS)</a:t>
            </a:r>
            <a:endParaRPr lang="zh-CN" altLang="en-US" sz="4000" dirty="0"/>
          </a:p>
        </p:txBody>
      </p:sp>
      <p:sp>
        <p:nvSpPr>
          <p:cNvPr id="7" name="矩形 6">
            <a:extLst>
              <a:ext uri="{FF2B5EF4-FFF2-40B4-BE49-F238E27FC236}">
                <a16:creationId xmlns:a16="http://schemas.microsoft.com/office/drawing/2014/main" id="{CA302BFB-7B68-2B56-9BB0-60A099921789}"/>
              </a:ext>
            </a:extLst>
          </p:cNvPr>
          <p:cNvSpPr/>
          <p:nvPr/>
        </p:nvSpPr>
        <p:spPr>
          <a:xfrm>
            <a:off x="0" y="203200"/>
            <a:ext cx="754380"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F9039AE-C030-228E-C5CC-52DB71C704F1}"/>
              </a:ext>
            </a:extLst>
          </p:cNvPr>
          <p:cNvSpPr/>
          <p:nvPr/>
        </p:nvSpPr>
        <p:spPr>
          <a:xfrm>
            <a:off x="7319010" y="203200"/>
            <a:ext cx="4872990"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0A1AFAFD-4E9C-4526-CA88-27AB9536CC57}"/>
              </a:ext>
            </a:extLst>
          </p:cNvPr>
          <p:cNvGrpSpPr/>
          <p:nvPr/>
        </p:nvGrpSpPr>
        <p:grpSpPr>
          <a:xfrm>
            <a:off x="-1" y="164705"/>
            <a:ext cx="12192000" cy="313322"/>
            <a:chOff x="-1" y="164705"/>
            <a:chExt cx="12192000" cy="313322"/>
          </a:xfrm>
        </p:grpSpPr>
        <p:sp>
          <p:nvSpPr>
            <p:cNvPr id="10" name="矩形 9">
              <a:extLst>
                <a:ext uri="{FF2B5EF4-FFF2-40B4-BE49-F238E27FC236}">
                  <a16:creationId xmlns:a16="http://schemas.microsoft.com/office/drawing/2014/main" id="{9B663C5C-2027-9B24-6FE4-94028A95C2C9}"/>
                </a:ext>
              </a:extLst>
            </p:cNvPr>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a:extLst>
                <a:ext uri="{FF2B5EF4-FFF2-40B4-BE49-F238E27FC236}">
                  <a16:creationId xmlns:a16="http://schemas.microsoft.com/office/drawing/2014/main" id="{1DA6F541-F09C-E9B5-C1BF-23025DCD6FF3}"/>
                </a:ext>
              </a:extLst>
            </p:cNvPr>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3" name="组合 12">
              <a:extLst>
                <a:ext uri="{FF2B5EF4-FFF2-40B4-BE49-F238E27FC236}">
                  <a16:creationId xmlns:a16="http://schemas.microsoft.com/office/drawing/2014/main" id="{458B6252-DD9A-665B-BB96-65EFA9A4690F}"/>
                </a:ext>
              </a:extLst>
            </p:cNvPr>
            <p:cNvGrpSpPr/>
            <p:nvPr/>
          </p:nvGrpSpPr>
          <p:grpSpPr>
            <a:xfrm>
              <a:off x="754602" y="164705"/>
              <a:ext cx="6564713" cy="313322"/>
              <a:chOff x="650084" y="1233945"/>
              <a:chExt cx="6564713" cy="313322"/>
            </a:xfrm>
          </p:grpSpPr>
          <p:cxnSp>
            <p:nvCxnSpPr>
              <p:cNvPr id="14" name="直接连接符 13">
                <a:extLst>
                  <a:ext uri="{FF2B5EF4-FFF2-40B4-BE49-F238E27FC236}">
                    <a16:creationId xmlns:a16="http://schemas.microsoft.com/office/drawing/2014/main" id="{5594459F-42DC-F565-C34C-649263B8ED49}"/>
                  </a:ext>
                </a:extLst>
              </p:cNvPr>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5" name="矩形: 圆角 17">
                <a:extLst>
                  <a:ext uri="{FF2B5EF4-FFF2-40B4-BE49-F238E27FC236}">
                    <a16:creationId xmlns:a16="http://schemas.microsoft.com/office/drawing/2014/main" id="{C0CE8089-516D-16F0-394D-4BEFBCD090C0}"/>
                  </a:ext>
                </a:extLst>
              </p:cNvPr>
              <p:cNvSpPr/>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研究背景</a:t>
                </a:r>
              </a:p>
            </p:txBody>
          </p:sp>
          <p:sp>
            <p:nvSpPr>
              <p:cNvPr id="17" name="矩形: 圆角 38">
                <a:extLst>
                  <a:ext uri="{FF2B5EF4-FFF2-40B4-BE49-F238E27FC236}">
                    <a16:creationId xmlns:a16="http://schemas.microsoft.com/office/drawing/2014/main" id="{0D3A0D32-85B7-6505-7908-BF88B8E8CFAF}"/>
                  </a:ext>
                </a:extLst>
              </p:cNvPr>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 name="矩形: 圆角 43">
                <a:extLst>
                  <a:ext uri="{FF2B5EF4-FFF2-40B4-BE49-F238E27FC236}">
                    <a16:creationId xmlns:a16="http://schemas.microsoft.com/office/drawing/2014/main" id="{28EB16BA-B11C-C4BE-FBD5-5E5C15F65F3F}"/>
                  </a:ext>
                </a:extLst>
              </p:cNvPr>
              <p:cNvSpPr/>
              <p:nvPr/>
            </p:nvSpPr>
            <p:spPr>
              <a:xfrm>
                <a:off x="3447168"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a:t>
                </a:r>
              </a:p>
            </p:txBody>
          </p:sp>
          <p:sp>
            <p:nvSpPr>
              <p:cNvPr id="20" name="矩形: 圆角 44">
                <a:extLst>
                  <a:ext uri="{FF2B5EF4-FFF2-40B4-BE49-F238E27FC236}">
                    <a16:creationId xmlns:a16="http://schemas.microsoft.com/office/drawing/2014/main" id="{6AC8AC56-9EAC-F4B6-C71B-49FC634449D9}"/>
                  </a:ext>
                </a:extLst>
              </p:cNvPr>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1" name="矩形: 圆角 45">
                <a:extLst>
                  <a:ext uri="{FF2B5EF4-FFF2-40B4-BE49-F238E27FC236}">
                    <a16:creationId xmlns:a16="http://schemas.microsoft.com/office/drawing/2014/main" id="{ABD2786D-D1E5-D360-17BA-8C9CAB2296BA}"/>
                  </a:ext>
                </a:extLst>
              </p:cNvPr>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22" name="灯片编号占位符 3">
            <a:extLst>
              <a:ext uri="{FF2B5EF4-FFF2-40B4-BE49-F238E27FC236}">
                <a16:creationId xmlns:a16="http://schemas.microsoft.com/office/drawing/2014/main" id="{A0267956-DE61-9A17-07E3-EDA4887C720F}"/>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13</a:t>
            </a:fld>
            <a:endParaRPr lang="zh-CN" altLang="en-US"/>
          </a:p>
        </p:txBody>
      </p:sp>
    </p:spTree>
    <p:extLst>
      <p:ext uri="{BB962C8B-B14F-4D97-AF65-F5344CB8AC3E}">
        <p14:creationId xmlns:p14="http://schemas.microsoft.com/office/powerpoint/2010/main" val="4007948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4" cstate="screen"/>
            <a:stretch>
              <a:fillRect/>
            </a:stretch>
          </p:blipFill>
          <p:spPr>
            <a:xfrm>
              <a:off x="10118139" y="6523039"/>
              <a:ext cx="1546127" cy="388933"/>
            </a:xfrm>
            <a:prstGeom prst="rect">
              <a:avLst/>
            </a:prstGeom>
          </p:spPr>
        </p:pic>
      </p:grpSp>
      <p:pic>
        <p:nvPicPr>
          <p:cNvPr id="4" name="Picture 2">
            <a:extLst>
              <a:ext uri="{FF2B5EF4-FFF2-40B4-BE49-F238E27FC236}">
                <a16:creationId xmlns:a16="http://schemas.microsoft.com/office/drawing/2014/main" id="{235CBA15-917D-83D6-2ADA-F3C21626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7862" y="1307168"/>
            <a:ext cx="4171249" cy="2372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157AF80F-AB5B-A991-C7A5-43C922416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0726" y="3845124"/>
            <a:ext cx="3950547" cy="232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5ACD976C-08DB-7B9B-AFB9-3C9BBD2770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42696" y="1478117"/>
            <a:ext cx="2439949"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3">
            <a:extLst>
              <a:ext uri="{FF2B5EF4-FFF2-40B4-BE49-F238E27FC236}">
                <a16:creationId xmlns:a16="http://schemas.microsoft.com/office/drawing/2014/main" id="{7753DD6E-4C5A-B136-18AA-F0978ADDF0FE}"/>
              </a:ext>
            </a:extLst>
          </p:cNvPr>
          <p:cNvSpPr txBox="1"/>
          <p:nvPr/>
        </p:nvSpPr>
        <p:spPr>
          <a:xfrm>
            <a:off x="3574746" y="809838"/>
            <a:ext cx="2439948" cy="461665"/>
          </a:xfrm>
          <a:prstGeom prst="rect">
            <a:avLst/>
          </a:prstGeom>
          <a:noFill/>
        </p:spPr>
        <p:txBody>
          <a:bodyPr wrap="square" rtlCol="0">
            <a:spAutoFit/>
          </a:bodyPr>
          <a:lstStyle/>
          <a:p>
            <a:r>
              <a:rPr lang="en-US" altLang="zh-CN" sz="2400" dirty="0"/>
              <a:t>Local learning</a:t>
            </a:r>
            <a:endParaRPr lang="zh-CN" altLang="en-US" sz="2400" dirty="0"/>
          </a:p>
        </p:txBody>
      </p:sp>
      <p:sp>
        <p:nvSpPr>
          <p:cNvPr id="21" name="TextBox 4">
            <a:extLst>
              <a:ext uri="{FF2B5EF4-FFF2-40B4-BE49-F238E27FC236}">
                <a16:creationId xmlns:a16="http://schemas.microsoft.com/office/drawing/2014/main" id="{5C309E30-A5DD-D098-BB80-83390DBDB46C}"/>
              </a:ext>
            </a:extLst>
          </p:cNvPr>
          <p:cNvSpPr txBox="1"/>
          <p:nvPr/>
        </p:nvSpPr>
        <p:spPr>
          <a:xfrm>
            <a:off x="6388695" y="815704"/>
            <a:ext cx="3365156" cy="461665"/>
          </a:xfrm>
          <a:prstGeom prst="rect">
            <a:avLst/>
          </a:prstGeom>
          <a:noFill/>
        </p:spPr>
        <p:txBody>
          <a:bodyPr wrap="square" rtlCol="0">
            <a:spAutoFit/>
          </a:bodyPr>
          <a:lstStyle/>
          <a:p>
            <a:r>
              <a:rPr lang="en-US" altLang="zh-CN" sz="2400" dirty="0"/>
              <a:t>High Computation Cost</a:t>
            </a:r>
            <a:endParaRPr lang="zh-CN" altLang="en-US" sz="2400" dirty="0"/>
          </a:p>
        </p:txBody>
      </p:sp>
      <p:cxnSp>
        <p:nvCxnSpPr>
          <p:cNvPr id="22" name="直接连接符 21">
            <a:extLst>
              <a:ext uri="{FF2B5EF4-FFF2-40B4-BE49-F238E27FC236}">
                <a16:creationId xmlns:a16="http://schemas.microsoft.com/office/drawing/2014/main" id="{1E2E8D8C-675F-59FE-4D63-CC6964535B88}"/>
              </a:ext>
            </a:extLst>
          </p:cNvPr>
          <p:cNvCxnSpPr>
            <a:cxnSpLocks/>
          </p:cNvCxnSpPr>
          <p:nvPr/>
        </p:nvCxnSpPr>
        <p:spPr>
          <a:xfrm>
            <a:off x="1524341" y="3845124"/>
            <a:ext cx="1024062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8">
            <a:extLst>
              <a:ext uri="{FF2B5EF4-FFF2-40B4-BE49-F238E27FC236}">
                <a16:creationId xmlns:a16="http://schemas.microsoft.com/office/drawing/2014/main" id="{9E8C2B4F-77FF-DCA0-35D8-FF119AC06466}"/>
              </a:ext>
            </a:extLst>
          </p:cNvPr>
          <p:cNvSpPr txBox="1"/>
          <p:nvPr/>
        </p:nvSpPr>
        <p:spPr>
          <a:xfrm>
            <a:off x="156549" y="1852166"/>
            <a:ext cx="1168694" cy="1200329"/>
          </a:xfrm>
          <a:prstGeom prst="rect">
            <a:avLst/>
          </a:prstGeom>
          <a:noFill/>
        </p:spPr>
        <p:txBody>
          <a:bodyPr wrap="square" rtlCol="0">
            <a:spAutoFit/>
          </a:bodyPr>
          <a:lstStyle/>
          <a:p>
            <a:r>
              <a:rPr lang="en-US" altLang="zh-CN" sz="2400" dirty="0"/>
              <a:t>Major setting  in HSI</a:t>
            </a:r>
            <a:endParaRPr lang="zh-CN" altLang="en-US" sz="2400" dirty="0"/>
          </a:p>
        </p:txBody>
      </p:sp>
      <p:sp>
        <p:nvSpPr>
          <p:cNvPr id="24" name="TextBox 9">
            <a:extLst>
              <a:ext uri="{FF2B5EF4-FFF2-40B4-BE49-F238E27FC236}">
                <a16:creationId xmlns:a16="http://schemas.microsoft.com/office/drawing/2014/main" id="{2165B146-4569-C654-0E15-C51BE9A035E1}"/>
              </a:ext>
            </a:extLst>
          </p:cNvPr>
          <p:cNvSpPr txBox="1"/>
          <p:nvPr/>
        </p:nvSpPr>
        <p:spPr>
          <a:xfrm>
            <a:off x="193269" y="4540574"/>
            <a:ext cx="1499539" cy="461665"/>
          </a:xfrm>
          <a:prstGeom prst="rect">
            <a:avLst/>
          </a:prstGeom>
          <a:noFill/>
        </p:spPr>
        <p:txBody>
          <a:bodyPr wrap="square" rtlCol="0">
            <a:spAutoFit/>
          </a:bodyPr>
          <a:lstStyle/>
          <a:p>
            <a:r>
              <a:rPr lang="en-US" altLang="zh-CN" sz="2400" dirty="0"/>
              <a:t>FPGA</a:t>
            </a:r>
            <a:endParaRPr lang="zh-CN" altLang="en-US" sz="2400" dirty="0"/>
          </a:p>
        </p:txBody>
      </p:sp>
      <p:sp>
        <p:nvSpPr>
          <p:cNvPr id="25" name="TextBox 12">
            <a:extLst>
              <a:ext uri="{FF2B5EF4-FFF2-40B4-BE49-F238E27FC236}">
                <a16:creationId xmlns:a16="http://schemas.microsoft.com/office/drawing/2014/main" id="{C115FEF6-ADDA-E9D7-41E9-2FB80582192F}"/>
              </a:ext>
            </a:extLst>
          </p:cNvPr>
          <p:cNvSpPr txBox="1"/>
          <p:nvPr/>
        </p:nvSpPr>
        <p:spPr>
          <a:xfrm>
            <a:off x="1520333" y="4771406"/>
            <a:ext cx="2275614" cy="461665"/>
          </a:xfrm>
          <a:prstGeom prst="rect">
            <a:avLst/>
          </a:prstGeom>
          <a:noFill/>
        </p:spPr>
        <p:txBody>
          <a:bodyPr wrap="square" rtlCol="0">
            <a:spAutoFit/>
          </a:bodyPr>
          <a:lstStyle/>
          <a:p>
            <a:r>
              <a:rPr lang="en-US" altLang="zh-CN" sz="2400" dirty="0"/>
              <a:t>Global Learning </a:t>
            </a:r>
            <a:endParaRPr lang="zh-CN" altLang="en-US" sz="2400" dirty="0"/>
          </a:p>
        </p:txBody>
      </p:sp>
      <p:sp>
        <p:nvSpPr>
          <p:cNvPr id="26" name="TextBox 13">
            <a:extLst>
              <a:ext uri="{FF2B5EF4-FFF2-40B4-BE49-F238E27FC236}">
                <a16:creationId xmlns:a16="http://schemas.microsoft.com/office/drawing/2014/main" id="{EB1563C9-7263-0137-2190-C91C1E7725AC}"/>
              </a:ext>
            </a:extLst>
          </p:cNvPr>
          <p:cNvSpPr txBox="1"/>
          <p:nvPr/>
        </p:nvSpPr>
        <p:spPr>
          <a:xfrm>
            <a:off x="1072702" y="5414556"/>
            <a:ext cx="3201183" cy="461665"/>
          </a:xfrm>
          <a:prstGeom prst="rect">
            <a:avLst/>
          </a:prstGeom>
          <a:noFill/>
        </p:spPr>
        <p:txBody>
          <a:bodyPr wrap="square" rtlCol="0">
            <a:spAutoFit/>
          </a:bodyPr>
          <a:lstStyle/>
          <a:p>
            <a:r>
              <a:rPr lang="en-US" altLang="zh-CN" sz="2400" dirty="0"/>
              <a:t>Low Computation Cost</a:t>
            </a:r>
            <a:endParaRPr lang="zh-CN" altLang="en-US" sz="2400" dirty="0"/>
          </a:p>
        </p:txBody>
      </p:sp>
      <p:sp>
        <p:nvSpPr>
          <p:cNvPr id="28" name="TextBox 15">
            <a:extLst>
              <a:ext uri="{FF2B5EF4-FFF2-40B4-BE49-F238E27FC236}">
                <a16:creationId xmlns:a16="http://schemas.microsoft.com/office/drawing/2014/main" id="{AAE77FDB-AD1C-5961-733D-1F28F9EE6597}"/>
              </a:ext>
            </a:extLst>
          </p:cNvPr>
          <p:cNvSpPr txBox="1"/>
          <p:nvPr/>
        </p:nvSpPr>
        <p:spPr>
          <a:xfrm>
            <a:off x="2142460" y="809838"/>
            <a:ext cx="1330840" cy="461665"/>
          </a:xfrm>
          <a:prstGeom prst="rect">
            <a:avLst/>
          </a:prstGeom>
          <a:noFill/>
        </p:spPr>
        <p:txBody>
          <a:bodyPr wrap="square" rtlCol="0">
            <a:spAutoFit/>
          </a:bodyPr>
          <a:lstStyle/>
          <a:p>
            <a:r>
              <a:rPr lang="en-US" altLang="zh-CN" sz="2400" dirty="0"/>
              <a:t>cons</a:t>
            </a:r>
            <a:endParaRPr lang="zh-CN" altLang="en-US" sz="2400" dirty="0"/>
          </a:p>
        </p:txBody>
      </p:sp>
      <p:sp>
        <p:nvSpPr>
          <p:cNvPr id="29" name="TextBox 16">
            <a:extLst>
              <a:ext uri="{FF2B5EF4-FFF2-40B4-BE49-F238E27FC236}">
                <a16:creationId xmlns:a16="http://schemas.microsoft.com/office/drawing/2014/main" id="{9BDB57C1-3E6F-D7E8-28D2-F7F3B704153D}"/>
              </a:ext>
            </a:extLst>
          </p:cNvPr>
          <p:cNvSpPr txBox="1"/>
          <p:nvPr/>
        </p:nvSpPr>
        <p:spPr>
          <a:xfrm>
            <a:off x="2205943" y="4086506"/>
            <a:ext cx="1210455" cy="461665"/>
          </a:xfrm>
          <a:prstGeom prst="rect">
            <a:avLst/>
          </a:prstGeom>
          <a:noFill/>
        </p:spPr>
        <p:txBody>
          <a:bodyPr wrap="square" rtlCol="0">
            <a:spAutoFit/>
          </a:bodyPr>
          <a:lstStyle/>
          <a:p>
            <a:r>
              <a:rPr lang="en-US" altLang="zh-CN" sz="2400" dirty="0"/>
              <a:t>pros</a:t>
            </a:r>
            <a:endParaRPr lang="zh-CN" altLang="en-US" sz="2400" dirty="0"/>
          </a:p>
        </p:txBody>
      </p:sp>
      <p:sp>
        <p:nvSpPr>
          <p:cNvPr id="31" name="TextBox 4">
            <a:extLst>
              <a:ext uri="{FF2B5EF4-FFF2-40B4-BE49-F238E27FC236}">
                <a16:creationId xmlns:a16="http://schemas.microsoft.com/office/drawing/2014/main" id="{DEA97AF8-60AD-47B3-67CE-50B405EF676C}"/>
              </a:ext>
            </a:extLst>
          </p:cNvPr>
          <p:cNvSpPr txBox="1"/>
          <p:nvPr/>
        </p:nvSpPr>
        <p:spPr>
          <a:xfrm>
            <a:off x="9595502" y="1776562"/>
            <a:ext cx="2439949" cy="1200329"/>
          </a:xfrm>
          <a:prstGeom prst="rect">
            <a:avLst/>
          </a:prstGeom>
          <a:noFill/>
        </p:spPr>
        <p:txBody>
          <a:bodyPr wrap="square" rtlCol="0">
            <a:spAutoFit/>
          </a:bodyPr>
          <a:lstStyle/>
          <a:p>
            <a:pPr algn="ctr"/>
            <a:r>
              <a:rPr lang="en-US" altLang="zh-CN" sz="2400" b="1" dirty="0"/>
              <a:t>Unmatched with our research setting</a:t>
            </a:r>
            <a:endParaRPr lang="zh-CN" altLang="en-US" sz="2400" b="1" dirty="0"/>
          </a:p>
        </p:txBody>
      </p:sp>
      <p:sp>
        <p:nvSpPr>
          <p:cNvPr id="32" name="TextBox 4">
            <a:extLst>
              <a:ext uri="{FF2B5EF4-FFF2-40B4-BE49-F238E27FC236}">
                <a16:creationId xmlns:a16="http://schemas.microsoft.com/office/drawing/2014/main" id="{BB522E10-B80E-C363-01A1-BE66537BAD0C}"/>
              </a:ext>
            </a:extLst>
          </p:cNvPr>
          <p:cNvSpPr txBox="1"/>
          <p:nvPr/>
        </p:nvSpPr>
        <p:spPr>
          <a:xfrm>
            <a:off x="9533859" y="4511149"/>
            <a:ext cx="2439949" cy="1200329"/>
          </a:xfrm>
          <a:prstGeom prst="rect">
            <a:avLst/>
          </a:prstGeom>
          <a:noFill/>
        </p:spPr>
        <p:txBody>
          <a:bodyPr wrap="square" rtlCol="0">
            <a:spAutoFit/>
          </a:bodyPr>
          <a:lstStyle/>
          <a:p>
            <a:pPr algn="ctr"/>
            <a:r>
              <a:rPr lang="en-US" altLang="zh-CN" sz="2400" b="1" dirty="0"/>
              <a:t>Matched with our research setting</a:t>
            </a:r>
            <a:endParaRPr lang="zh-CN" altLang="en-US" sz="2400" b="1" dirty="0"/>
          </a:p>
        </p:txBody>
      </p:sp>
      <p:sp>
        <p:nvSpPr>
          <p:cNvPr id="33" name="TextBox 16">
            <a:extLst>
              <a:ext uri="{FF2B5EF4-FFF2-40B4-BE49-F238E27FC236}">
                <a16:creationId xmlns:a16="http://schemas.microsoft.com/office/drawing/2014/main" id="{DF525399-A249-0FFF-A9EC-9B78931EA95E}"/>
              </a:ext>
            </a:extLst>
          </p:cNvPr>
          <p:cNvSpPr txBox="1"/>
          <p:nvPr/>
        </p:nvSpPr>
        <p:spPr>
          <a:xfrm>
            <a:off x="8543396" y="4063371"/>
            <a:ext cx="1210455" cy="461665"/>
          </a:xfrm>
          <a:prstGeom prst="rect">
            <a:avLst/>
          </a:prstGeom>
          <a:noFill/>
        </p:spPr>
        <p:txBody>
          <a:bodyPr wrap="square" rtlCol="0">
            <a:spAutoFit/>
          </a:bodyPr>
          <a:lstStyle/>
          <a:p>
            <a:r>
              <a:rPr lang="en-US" altLang="zh-CN" sz="2400" dirty="0"/>
              <a:t>cons</a:t>
            </a:r>
            <a:endParaRPr lang="zh-CN" altLang="en-US" sz="2400" dirty="0"/>
          </a:p>
        </p:txBody>
      </p:sp>
      <p:sp>
        <p:nvSpPr>
          <p:cNvPr id="34" name="TextBox 12">
            <a:extLst>
              <a:ext uri="{FF2B5EF4-FFF2-40B4-BE49-F238E27FC236}">
                <a16:creationId xmlns:a16="http://schemas.microsoft.com/office/drawing/2014/main" id="{C3CAB681-6895-F1D8-B30F-6E547BAA7DFE}"/>
              </a:ext>
            </a:extLst>
          </p:cNvPr>
          <p:cNvSpPr txBox="1"/>
          <p:nvPr/>
        </p:nvSpPr>
        <p:spPr>
          <a:xfrm>
            <a:off x="7758270" y="4699983"/>
            <a:ext cx="2275614" cy="830997"/>
          </a:xfrm>
          <a:prstGeom prst="rect">
            <a:avLst/>
          </a:prstGeom>
          <a:noFill/>
        </p:spPr>
        <p:txBody>
          <a:bodyPr wrap="square" rtlCol="0">
            <a:spAutoFit/>
          </a:bodyPr>
          <a:lstStyle/>
          <a:p>
            <a:pPr algn="ctr"/>
            <a:r>
              <a:rPr lang="en-US" altLang="zh-CN" sz="2400" dirty="0"/>
              <a:t>Unable to converge</a:t>
            </a:r>
            <a:endParaRPr lang="zh-CN" altLang="en-US" sz="2400" dirty="0"/>
          </a:p>
        </p:txBody>
      </p:sp>
      <p:sp>
        <p:nvSpPr>
          <p:cNvPr id="36" name="矩形: 圆角 35">
            <a:extLst>
              <a:ext uri="{FF2B5EF4-FFF2-40B4-BE49-F238E27FC236}">
                <a16:creationId xmlns:a16="http://schemas.microsoft.com/office/drawing/2014/main" id="{B8B33AB6-DA54-17BF-C2B6-EF678D09EE7C}"/>
              </a:ext>
            </a:extLst>
          </p:cNvPr>
          <p:cNvSpPr/>
          <p:nvPr/>
        </p:nvSpPr>
        <p:spPr>
          <a:xfrm>
            <a:off x="1092720" y="4010721"/>
            <a:ext cx="2865117" cy="2012442"/>
          </a:xfrm>
          <a:prstGeom prst="roundRect">
            <a:avLst/>
          </a:prstGeom>
          <a:solidFill>
            <a:srgbClr val="9D1E25">
              <a:alpha val="30000"/>
            </a:srgb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7" name="矩形: 圆角 36">
            <a:extLst>
              <a:ext uri="{FF2B5EF4-FFF2-40B4-BE49-F238E27FC236}">
                <a16:creationId xmlns:a16="http://schemas.microsoft.com/office/drawing/2014/main" id="{8B32A6C4-91D5-0E5B-FA67-0FA82435E370}"/>
              </a:ext>
            </a:extLst>
          </p:cNvPr>
          <p:cNvSpPr/>
          <p:nvPr/>
        </p:nvSpPr>
        <p:spPr>
          <a:xfrm>
            <a:off x="2044450" y="802906"/>
            <a:ext cx="7408370" cy="507696"/>
          </a:xfrm>
          <a:prstGeom prst="roundRect">
            <a:avLst/>
          </a:prstGeom>
          <a:solidFill>
            <a:srgbClr val="9D1E25">
              <a:alpha val="30000"/>
            </a:srgb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矩形: 圆角 39">
            <a:extLst>
              <a:ext uri="{FF2B5EF4-FFF2-40B4-BE49-F238E27FC236}">
                <a16:creationId xmlns:a16="http://schemas.microsoft.com/office/drawing/2014/main" id="{E126A452-CAB0-0A5D-187A-324E52A6289F}"/>
              </a:ext>
            </a:extLst>
          </p:cNvPr>
          <p:cNvSpPr/>
          <p:nvPr/>
        </p:nvSpPr>
        <p:spPr>
          <a:xfrm>
            <a:off x="8197338" y="4105284"/>
            <a:ext cx="1398164" cy="1480214"/>
          </a:xfrm>
          <a:prstGeom prst="roundRect">
            <a:avLst/>
          </a:prstGeom>
          <a:solidFill>
            <a:srgbClr val="9D1E25">
              <a:alpha val="30000"/>
            </a:srgb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F7B7D790-1123-CFD3-5434-E49F83640469}"/>
              </a:ext>
            </a:extLst>
          </p:cNvPr>
          <p:cNvSpPr/>
          <p:nvPr/>
        </p:nvSpPr>
        <p:spPr>
          <a:xfrm>
            <a:off x="0" y="203200"/>
            <a:ext cx="754380"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9384C59-B2C8-319D-23C7-C61B28918170}"/>
              </a:ext>
            </a:extLst>
          </p:cNvPr>
          <p:cNvSpPr/>
          <p:nvPr/>
        </p:nvSpPr>
        <p:spPr>
          <a:xfrm>
            <a:off x="7319010" y="203200"/>
            <a:ext cx="4872990"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3D7F6F1A-FF86-7C44-7CBF-3077D35A231D}"/>
              </a:ext>
            </a:extLst>
          </p:cNvPr>
          <p:cNvGrpSpPr/>
          <p:nvPr/>
        </p:nvGrpSpPr>
        <p:grpSpPr>
          <a:xfrm>
            <a:off x="-1" y="164705"/>
            <a:ext cx="12192000" cy="313322"/>
            <a:chOff x="-1" y="164705"/>
            <a:chExt cx="12192000" cy="313322"/>
          </a:xfrm>
        </p:grpSpPr>
        <p:sp>
          <p:nvSpPr>
            <p:cNvPr id="27" name="矩形 26">
              <a:extLst>
                <a:ext uri="{FF2B5EF4-FFF2-40B4-BE49-F238E27FC236}">
                  <a16:creationId xmlns:a16="http://schemas.microsoft.com/office/drawing/2014/main" id="{8E1E4BF6-EDB9-7D20-7FA5-468EC0D0C836}"/>
                </a:ext>
              </a:extLst>
            </p:cNvPr>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矩形 29">
              <a:extLst>
                <a:ext uri="{FF2B5EF4-FFF2-40B4-BE49-F238E27FC236}">
                  <a16:creationId xmlns:a16="http://schemas.microsoft.com/office/drawing/2014/main" id="{485AFE24-39D7-E0E4-CEA9-9CD176E5527D}"/>
                </a:ext>
              </a:extLst>
            </p:cNvPr>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35" name="组合 34">
              <a:extLst>
                <a:ext uri="{FF2B5EF4-FFF2-40B4-BE49-F238E27FC236}">
                  <a16:creationId xmlns:a16="http://schemas.microsoft.com/office/drawing/2014/main" id="{F037D78A-1EF3-BF4C-AF73-BB54B207F376}"/>
                </a:ext>
              </a:extLst>
            </p:cNvPr>
            <p:cNvGrpSpPr/>
            <p:nvPr/>
          </p:nvGrpSpPr>
          <p:grpSpPr>
            <a:xfrm>
              <a:off x="754602" y="164705"/>
              <a:ext cx="6564713" cy="313322"/>
              <a:chOff x="650084" y="1233945"/>
              <a:chExt cx="6564713" cy="313322"/>
            </a:xfrm>
          </p:grpSpPr>
          <p:cxnSp>
            <p:nvCxnSpPr>
              <p:cNvPr id="38" name="直接连接符 37">
                <a:extLst>
                  <a:ext uri="{FF2B5EF4-FFF2-40B4-BE49-F238E27FC236}">
                    <a16:creationId xmlns:a16="http://schemas.microsoft.com/office/drawing/2014/main" id="{88549330-DB28-6A64-137A-5A4C31859FCD}"/>
                  </a:ext>
                </a:extLst>
              </p:cNvPr>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41" name="矩形: 圆角 17">
                <a:extLst>
                  <a:ext uri="{FF2B5EF4-FFF2-40B4-BE49-F238E27FC236}">
                    <a16:creationId xmlns:a16="http://schemas.microsoft.com/office/drawing/2014/main" id="{A010CD2B-8AAC-B4C8-7D55-E45669A63FFE}"/>
                  </a:ext>
                </a:extLst>
              </p:cNvPr>
              <p:cNvSpPr/>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研究背景</a:t>
                </a:r>
              </a:p>
            </p:txBody>
          </p:sp>
          <p:sp>
            <p:nvSpPr>
              <p:cNvPr id="42" name="矩形: 圆角 38">
                <a:extLst>
                  <a:ext uri="{FF2B5EF4-FFF2-40B4-BE49-F238E27FC236}">
                    <a16:creationId xmlns:a16="http://schemas.microsoft.com/office/drawing/2014/main" id="{9CEA38D6-C410-5FA2-3F94-E20922E02770}"/>
                  </a:ext>
                </a:extLst>
              </p:cNvPr>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8" name="矩形: 圆角 43">
                <a:extLst>
                  <a:ext uri="{FF2B5EF4-FFF2-40B4-BE49-F238E27FC236}">
                    <a16:creationId xmlns:a16="http://schemas.microsoft.com/office/drawing/2014/main" id="{C7730430-FDE4-4E94-73EF-35426FEDDEB0}"/>
                  </a:ext>
                </a:extLst>
              </p:cNvPr>
              <p:cNvSpPr/>
              <p:nvPr/>
            </p:nvSpPr>
            <p:spPr>
              <a:xfrm>
                <a:off x="3447168"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a:t>
                </a:r>
              </a:p>
            </p:txBody>
          </p:sp>
          <p:sp>
            <p:nvSpPr>
              <p:cNvPr id="49" name="矩形: 圆角 44">
                <a:extLst>
                  <a:ext uri="{FF2B5EF4-FFF2-40B4-BE49-F238E27FC236}">
                    <a16:creationId xmlns:a16="http://schemas.microsoft.com/office/drawing/2014/main" id="{01A83E53-CB0D-0F9E-78B1-0987D120B27F}"/>
                  </a:ext>
                </a:extLst>
              </p:cNvPr>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0" name="矩形: 圆角 45">
                <a:extLst>
                  <a:ext uri="{FF2B5EF4-FFF2-40B4-BE49-F238E27FC236}">
                    <a16:creationId xmlns:a16="http://schemas.microsoft.com/office/drawing/2014/main" id="{B8C72496-D9E7-95CB-401C-0CA163E2C482}"/>
                  </a:ext>
                </a:extLst>
              </p:cNvPr>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51" name="灯片编号占位符 3">
            <a:extLst>
              <a:ext uri="{FF2B5EF4-FFF2-40B4-BE49-F238E27FC236}">
                <a16:creationId xmlns:a16="http://schemas.microsoft.com/office/drawing/2014/main" id="{475DE0F9-6520-5E0A-37FB-9976A3E6AEDB}"/>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14</a:t>
            </a:fld>
            <a:endParaRPr lang="zh-CN" altLang="en-US"/>
          </a:p>
        </p:txBody>
      </p:sp>
    </p:spTree>
    <p:extLst>
      <p:ext uri="{BB962C8B-B14F-4D97-AF65-F5344CB8AC3E}">
        <p14:creationId xmlns:p14="http://schemas.microsoft.com/office/powerpoint/2010/main" val="3904088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4" cstate="screen"/>
            <a:stretch>
              <a:fillRect/>
            </a:stretch>
          </p:blipFill>
          <p:spPr>
            <a:xfrm>
              <a:off x="10118139" y="6523039"/>
              <a:ext cx="1546127" cy="388933"/>
            </a:xfrm>
            <a:prstGeom prst="rect">
              <a:avLst/>
            </a:prstGeom>
          </p:spPr>
        </p:pic>
      </p:grpSp>
      <p:pic>
        <p:nvPicPr>
          <p:cNvPr id="4" name="Picture 2">
            <a:extLst>
              <a:ext uri="{FF2B5EF4-FFF2-40B4-BE49-F238E27FC236}">
                <a16:creationId xmlns:a16="http://schemas.microsoft.com/office/drawing/2014/main" id="{DA075A6F-AAF8-5DB2-FFB1-E064559532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7641" y="1620524"/>
            <a:ext cx="8881987" cy="419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10">
            <a:extLst>
              <a:ext uri="{FF2B5EF4-FFF2-40B4-BE49-F238E27FC236}">
                <a16:creationId xmlns:a16="http://schemas.microsoft.com/office/drawing/2014/main" id="{67D3AEF3-A0A9-BAAB-162F-5CACD617C262}"/>
              </a:ext>
            </a:extLst>
          </p:cNvPr>
          <p:cNvSpPr txBox="1"/>
          <p:nvPr/>
        </p:nvSpPr>
        <p:spPr>
          <a:xfrm>
            <a:off x="806527" y="701534"/>
            <a:ext cx="10208342" cy="954107"/>
          </a:xfrm>
          <a:prstGeom prst="rect">
            <a:avLst/>
          </a:prstGeom>
          <a:noFill/>
        </p:spPr>
        <p:txBody>
          <a:bodyPr wrap="square">
            <a:spAutoFit/>
          </a:bodyPr>
          <a:lstStyle/>
          <a:p>
            <a:r>
              <a:rPr lang="en-US" altLang="zh-CN" sz="2800" dirty="0"/>
              <a:t>FPGA: Fast Patch-Free Global Learning Framework for Fully End-to-End Hyperspectral Image Classification</a:t>
            </a:r>
            <a:endParaRPr lang="zh-CN" altLang="en-US" sz="2800" dirty="0"/>
          </a:p>
        </p:txBody>
      </p:sp>
      <p:sp>
        <p:nvSpPr>
          <p:cNvPr id="6" name="矩形 5">
            <a:extLst>
              <a:ext uri="{FF2B5EF4-FFF2-40B4-BE49-F238E27FC236}">
                <a16:creationId xmlns:a16="http://schemas.microsoft.com/office/drawing/2014/main" id="{B8D0EAC3-952A-5EE4-4FCF-BBD55BAAB1F3}"/>
              </a:ext>
            </a:extLst>
          </p:cNvPr>
          <p:cNvSpPr/>
          <p:nvPr/>
        </p:nvSpPr>
        <p:spPr>
          <a:xfrm>
            <a:off x="0" y="203200"/>
            <a:ext cx="754380"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E1FA7FF5-FA5C-4663-C8AA-D2CCFCF938AB}"/>
              </a:ext>
            </a:extLst>
          </p:cNvPr>
          <p:cNvSpPr/>
          <p:nvPr/>
        </p:nvSpPr>
        <p:spPr>
          <a:xfrm>
            <a:off x="7319010" y="203200"/>
            <a:ext cx="4872990"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19A605D7-5CC7-0FBD-DF03-BC2E7E00E037}"/>
              </a:ext>
            </a:extLst>
          </p:cNvPr>
          <p:cNvGrpSpPr/>
          <p:nvPr/>
        </p:nvGrpSpPr>
        <p:grpSpPr>
          <a:xfrm>
            <a:off x="-1" y="164705"/>
            <a:ext cx="12192000" cy="313322"/>
            <a:chOff x="-1" y="164705"/>
            <a:chExt cx="12192000" cy="313322"/>
          </a:xfrm>
        </p:grpSpPr>
        <p:sp>
          <p:nvSpPr>
            <p:cNvPr id="19" name="矩形 18">
              <a:extLst>
                <a:ext uri="{FF2B5EF4-FFF2-40B4-BE49-F238E27FC236}">
                  <a16:creationId xmlns:a16="http://schemas.microsoft.com/office/drawing/2014/main" id="{BEC353A5-3C24-26D5-80EF-D8B63DE430B7}"/>
                </a:ext>
              </a:extLst>
            </p:cNvPr>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a:extLst>
                <a:ext uri="{FF2B5EF4-FFF2-40B4-BE49-F238E27FC236}">
                  <a16:creationId xmlns:a16="http://schemas.microsoft.com/office/drawing/2014/main" id="{B28F0A14-6304-CB99-E95A-6044724B25AA}"/>
                </a:ext>
              </a:extLst>
            </p:cNvPr>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21" name="组合 20">
              <a:extLst>
                <a:ext uri="{FF2B5EF4-FFF2-40B4-BE49-F238E27FC236}">
                  <a16:creationId xmlns:a16="http://schemas.microsoft.com/office/drawing/2014/main" id="{B79F44A2-AC98-5A64-FAD0-5C490A195CE5}"/>
                </a:ext>
              </a:extLst>
            </p:cNvPr>
            <p:cNvGrpSpPr/>
            <p:nvPr/>
          </p:nvGrpSpPr>
          <p:grpSpPr>
            <a:xfrm>
              <a:off x="754602" y="164705"/>
              <a:ext cx="6564713" cy="313322"/>
              <a:chOff x="650084" y="1233945"/>
              <a:chExt cx="6564713" cy="313322"/>
            </a:xfrm>
          </p:grpSpPr>
          <p:cxnSp>
            <p:nvCxnSpPr>
              <p:cNvPr id="22" name="直接连接符 21">
                <a:extLst>
                  <a:ext uri="{FF2B5EF4-FFF2-40B4-BE49-F238E27FC236}">
                    <a16:creationId xmlns:a16="http://schemas.microsoft.com/office/drawing/2014/main" id="{E7DFFE7C-F7A4-BA51-00C7-38B36D7DD9BF}"/>
                  </a:ext>
                </a:extLst>
              </p:cNvPr>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3" name="矩形: 圆角 17">
                <a:extLst>
                  <a:ext uri="{FF2B5EF4-FFF2-40B4-BE49-F238E27FC236}">
                    <a16:creationId xmlns:a16="http://schemas.microsoft.com/office/drawing/2014/main" id="{4277F9C2-E73D-2025-1ACB-E9A9F6C13EDA}"/>
                  </a:ext>
                </a:extLst>
              </p:cNvPr>
              <p:cNvSpPr/>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研究背景</a:t>
                </a:r>
              </a:p>
            </p:txBody>
          </p:sp>
          <p:sp>
            <p:nvSpPr>
              <p:cNvPr id="24" name="矩形: 圆角 38">
                <a:extLst>
                  <a:ext uri="{FF2B5EF4-FFF2-40B4-BE49-F238E27FC236}">
                    <a16:creationId xmlns:a16="http://schemas.microsoft.com/office/drawing/2014/main" id="{B4EA7DB6-6235-CD4B-FC6D-044BD7C7416D}"/>
                  </a:ext>
                </a:extLst>
              </p:cNvPr>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5" name="矩形: 圆角 43">
                <a:extLst>
                  <a:ext uri="{FF2B5EF4-FFF2-40B4-BE49-F238E27FC236}">
                    <a16:creationId xmlns:a16="http://schemas.microsoft.com/office/drawing/2014/main" id="{904B9C7A-6DC7-53C6-B3B8-FC5B11B23927}"/>
                  </a:ext>
                </a:extLst>
              </p:cNvPr>
              <p:cNvSpPr/>
              <p:nvPr/>
            </p:nvSpPr>
            <p:spPr>
              <a:xfrm>
                <a:off x="3447168"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a:t>
                </a:r>
              </a:p>
            </p:txBody>
          </p:sp>
          <p:sp>
            <p:nvSpPr>
              <p:cNvPr id="26" name="矩形: 圆角 44">
                <a:extLst>
                  <a:ext uri="{FF2B5EF4-FFF2-40B4-BE49-F238E27FC236}">
                    <a16:creationId xmlns:a16="http://schemas.microsoft.com/office/drawing/2014/main" id="{905B92DA-1603-1CFF-0D0D-A3D89218CF44}"/>
                  </a:ext>
                </a:extLst>
              </p:cNvPr>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7" name="矩形: 圆角 45">
                <a:extLst>
                  <a:ext uri="{FF2B5EF4-FFF2-40B4-BE49-F238E27FC236}">
                    <a16:creationId xmlns:a16="http://schemas.microsoft.com/office/drawing/2014/main" id="{5F0735C0-2386-44E2-944D-AC624E62ED32}"/>
                  </a:ext>
                </a:extLst>
              </p:cNvPr>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28" name="灯片编号占位符 3">
            <a:extLst>
              <a:ext uri="{FF2B5EF4-FFF2-40B4-BE49-F238E27FC236}">
                <a16:creationId xmlns:a16="http://schemas.microsoft.com/office/drawing/2014/main" id="{29560616-0C45-BB88-9DD7-C3C44386C64A}"/>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15</a:t>
            </a:fld>
            <a:endParaRPr lang="zh-CN" altLang="en-US"/>
          </a:p>
        </p:txBody>
      </p:sp>
    </p:spTree>
    <p:extLst>
      <p:ext uri="{BB962C8B-B14F-4D97-AF65-F5344CB8AC3E}">
        <p14:creationId xmlns:p14="http://schemas.microsoft.com/office/powerpoint/2010/main" val="451861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006600"/>
            <a:ext cx="12192000" cy="28495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1"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0" y="2006600"/>
            <a:ext cx="12192000" cy="15484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bwMode="auto">
          <a:xfrm>
            <a:off x="946151" y="2000250"/>
            <a:ext cx="153987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dirty="0">
                <a:solidFill>
                  <a:schemeClr val="bg1"/>
                </a:solidFill>
                <a:latin typeface="Impact" panose="020B0806030902050204" pitchFamily="34" charset="0"/>
              </a:rPr>
              <a:t>4</a:t>
            </a: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2486026" y="4853781"/>
            <a:ext cx="9705974" cy="13447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trong Preparation"/>
          <p:cNvSpPr txBox="1"/>
          <p:nvPr/>
        </p:nvSpPr>
        <p:spPr>
          <a:xfrm>
            <a:off x="5963285" y="3765220"/>
            <a:ext cx="6096000"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en-US" altLang="zh-CN" sz="28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Research Solution</a:t>
            </a:r>
          </a:p>
        </p:txBody>
      </p:sp>
      <p:sp>
        <p:nvSpPr>
          <p:cNvPr id="4" name="灯片编号占位符 3"/>
          <p:cNvSpPr>
            <a:spLocks noGrp="1"/>
          </p:cNvSpPr>
          <p:nvPr>
            <p:ph type="sldNum" sz="quarter" idx="12"/>
          </p:nvPr>
        </p:nvSpPr>
        <p:spPr/>
        <p:txBody>
          <a:bodyPr/>
          <a:lstStyle/>
          <a:p>
            <a:fld id="{9D55DC8D-C4F0-4F0D-B826-92573808DA56}" type="slidenum">
              <a:rPr lang="zh-CN" altLang="en-US"/>
              <a:t>16</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ntr" presetSubtype="8" fill="hold" grpId="0" nodeType="withEffect">
                                  <p:stCondLst>
                                    <p:cond delay="200"/>
                                  </p:stCondLst>
                                  <p:childTnLst>
                                    <p:set>
                                      <p:cBhvr>
                                        <p:cTn id="9" dur="200"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custDataLst>
              <p:tags r:id="rId1"/>
            </p:custDataLst>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custDataLst>
              <p:tags r:id="rId2"/>
            </p:custDataLst>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西北工业大学"/>
          <p:cNvPicPr>
            <a:picLocks noChangeAspect="1"/>
          </p:cNvPicPr>
          <p:nvPr>
            <p:custDataLst>
              <p:tags r:id="rId3"/>
            </p:custDataLst>
          </p:nvPr>
        </p:nvPicPr>
        <p:blipFill>
          <a:blip r:embed="rId14" cstate="screen"/>
          <a:stretch>
            <a:fillRect/>
          </a:stretch>
        </p:blipFill>
        <p:spPr>
          <a:xfrm>
            <a:off x="10118139" y="6523039"/>
            <a:ext cx="1546127" cy="388933"/>
          </a:xfrm>
          <a:prstGeom prst="rect">
            <a:avLst/>
          </a:prstGeom>
        </p:spPr>
      </p:pic>
      <p:sp>
        <p:nvSpPr>
          <p:cNvPr id="6" name="文本框 5">
            <a:extLst>
              <a:ext uri="{FF2B5EF4-FFF2-40B4-BE49-F238E27FC236}">
                <a16:creationId xmlns:a16="http://schemas.microsoft.com/office/drawing/2014/main" id="{12E31C1A-2450-72CD-2922-0E51A25D8906}"/>
              </a:ext>
            </a:extLst>
          </p:cNvPr>
          <p:cNvSpPr txBox="1"/>
          <p:nvPr/>
        </p:nvSpPr>
        <p:spPr>
          <a:xfrm>
            <a:off x="922338" y="3073578"/>
            <a:ext cx="10956924" cy="707886"/>
          </a:xfrm>
          <a:prstGeom prst="rect">
            <a:avLst/>
          </a:prstGeom>
          <a:noFill/>
        </p:spPr>
        <p:txBody>
          <a:bodyPr wrap="square">
            <a:spAutoFit/>
          </a:bodyPr>
          <a:lstStyle/>
          <a:p>
            <a:pPr algn="ctr"/>
            <a:r>
              <a:rPr lang="en-US" altLang="zh-CN" sz="4000" dirty="0"/>
              <a:t>Make SRF Changeable in testing: Software</a:t>
            </a:r>
            <a:endParaRPr lang="zh-CN" altLang="en-US" sz="4000" dirty="0"/>
          </a:p>
        </p:txBody>
      </p:sp>
      <p:grpSp>
        <p:nvGrpSpPr>
          <p:cNvPr id="7" name="组合 6">
            <a:extLst>
              <a:ext uri="{FF2B5EF4-FFF2-40B4-BE49-F238E27FC236}">
                <a16:creationId xmlns:a16="http://schemas.microsoft.com/office/drawing/2014/main" id="{CA077BB3-74E7-6AA6-DAAB-19521FCD4B65}"/>
              </a:ext>
            </a:extLst>
          </p:cNvPr>
          <p:cNvGrpSpPr/>
          <p:nvPr/>
        </p:nvGrpSpPr>
        <p:grpSpPr>
          <a:xfrm>
            <a:off x="-1" y="164705"/>
            <a:ext cx="12192000" cy="313322"/>
            <a:chOff x="-1" y="164705"/>
            <a:chExt cx="12192000" cy="313322"/>
          </a:xfrm>
        </p:grpSpPr>
        <p:sp>
          <p:nvSpPr>
            <p:cNvPr id="8" name="矩形 7">
              <a:extLst>
                <a:ext uri="{FF2B5EF4-FFF2-40B4-BE49-F238E27FC236}">
                  <a16:creationId xmlns:a16="http://schemas.microsoft.com/office/drawing/2014/main" id="{DE1053FF-DD9B-5756-25BE-D1F7DBD099A0}"/>
                </a:ext>
              </a:extLst>
            </p:cNvPr>
            <p:cNvSpPr/>
            <p:nvPr>
              <p:custDataLst>
                <p:tags r:id="rId4"/>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a:extLst>
                <a:ext uri="{FF2B5EF4-FFF2-40B4-BE49-F238E27FC236}">
                  <a16:creationId xmlns:a16="http://schemas.microsoft.com/office/drawing/2014/main" id="{D2F58D40-EBA0-19E9-0114-18C47EE48414}"/>
                </a:ext>
              </a:extLst>
            </p:cNvPr>
            <p:cNvSpPr/>
            <p:nvPr>
              <p:custDataLst>
                <p:tags r:id="rId5"/>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0" name="组合 9">
              <a:extLst>
                <a:ext uri="{FF2B5EF4-FFF2-40B4-BE49-F238E27FC236}">
                  <a16:creationId xmlns:a16="http://schemas.microsoft.com/office/drawing/2014/main" id="{1EA75CE0-5A6D-64DC-6FF6-D38C1BCF23D5}"/>
                </a:ext>
              </a:extLst>
            </p:cNvPr>
            <p:cNvGrpSpPr/>
            <p:nvPr/>
          </p:nvGrpSpPr>
          <p:grpSpPr>
            <a:xfrm>
              <a:off x="754602" y="164705"/>
              <a:ext cx="6564713" cy="313322"/>
              <a:chOff x="650084" y="1233945"/>
              <a:chExt cx="6564713" cy="313322"/>
            </a:xfrm>
          </p:grpSpPr>
          <p:cxnSp>
            <p:nvCxnSpPr>
              <p:cNvPr id="11" name="直接连接符 10">
                <a:extLst>
                  <a:ext uri="{FF2B5EF4-FFF2-40B4-BE49-F238E27FC236}">
                    <a16:creationId xmlns:a16="http://schemas.microsoft.com/office/drawing/2014/main" id="{34C48AC8-0D06-5A60-4BE1-4DD796A64062}"/>
                  </a:ext>
                </a:extLst>
              </p:cNvPr>
              <p:cNvCxnSpPr/>
              <p:nvPr>
                <p:custDataLst>
                  <p:tags r:id="rId6"/>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3" name="矩形: 圆角 17">
                <a:extLst>
                  <a:ext uri="{FF2B5EF4-FFF2-40B4-BE49-F238E27FC236}">
                    <a16:creationId xmlns:a16="http://schemas.microsoft.com/office/drawing/2014/main" id="{52A4E67B-49F9-E261-ECD3-76398EC67EA1}"/>
                  </a:ext>
                </a:extLst>
              </p:cNvPr>
              <p:cNvSpPr/>
              <p:nvPr>
                <p:custDataLst>
                  <p:tags r:id="rId7"/>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38479482-D381-0051-D8E0-E72A5741F57B}"/>
                  </a:ext>
                </a:extLst>
              </p:cNvPr>
              <p:cNvSpPr/>
              <p:nvPr>
                <p:custDataLst>
                  <p:tags r:id="rId8"/>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p>
            </p:txBody>
          </p:sp>
          <p:sp>
            <p:nvSpPr>
              <p:cNvPr id="15" name="矩形: 圆角 14">
                <a:extLst>
                  <a:ext uri="{FF2B5EF4-FFF2-40B4-BE49-F238E27FC236}">
                    <a16:creationId xmlns:a16="http://schemas.microsoft.com/office/drawing/2014/main" id="{F201581C-C435-8641-0461-BF02DA81F6A0}"/>
                  </a:ext>
                </a:extLst>
              </p:cNvPr>
              <p:cNvSpPr/>
              <p:nvPr>
                <p:custDataLst>
                  <p:tags r:id="rId9"/>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17" name="矩形: 圆角 16">
                <a:extLst>
                  <a:ext uri="{FF2B5EF4-FFF2-40B4-BE49-F238E27FC236}">
                    <a16:creationId xmlns:a16="http://schemas.microsoft.com/office/drawing/2014/main" id="{8A41FE75-7602-81E3-A17E-D9D4C23F30A3}"/>
                  </a:ext>
                </a:extLst>
              </p:cNvPr>
              <p:cNvSpPr/>
              <p:nvPr>
                <p:custDataLst>
                  <p:tags r:id="rId10"/>
                </p:custDataLst>
              </p:nvPr>
            </p:nvSpPr>
            <p:spPr>
              <a:xfrm>
                <a:off x="4614262"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研究方案</a:t>
                </a:r>
              </a:p>
            </p:txBody>
          </p:sp>
          <p:sp>
            <p:nvSpPr>
              <p:cNvPr id="19" name="矩形: 圆角 18">
                <a:extLst>
                  <a:ext uri="{FF2B5EF4-FFF2-40B4-BE49-F238E27FC236}">
                    <a16:creationId xmlns:a16="http://schemas.microsoft.com/office/drawing/2014/main" id="{FC456591-EE7F-0D8E-C355-3713956765AF}"/>
                  </a:ext>
                </a:extLst>
              </p:cNvPr>
              <p:cNvSpPr/>
              <p:nvPr>
                <p:custDataLst>
                  <p:tags r:id="rId11"/>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20" name="灯片编号占位符 3">
            <a:extLst>
              <a:ext uri="{FF2B5EF4-FFF2-40B4-BE49-F238E27FC236}">
                <a16:creationId xmlns:a16="http://schemas.microsoft.com/office/drawing/2014/main" id="{8DB33DEE-3A69-0C51-3B75-7B4F33700EF2}"/>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17</a:t>
            </a:fld>
            <a:endParaRPr lang="zh-CN" altLang="en-US"/>
          </a:p>
        </p:txBody>
      </p:sp>
    </p:spTree>
    <p:extLst>
      <p:ext uri="{BB962C8B-B14F-4D97-AF65-F5344CB8AC3E}">
        <p14:creationId xmlns:p14="http://schemas.microsoft.com/office/powerpoint/2010/main" val="2450640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p>
        </p:txBody>
      </p:sp>
      <p:sp>
        <p:nvSpPr>
          <p:cNvPr id="13" name="矩形 12"/>
          <p:cNvSpPr/>
          <p:nvPr>
            <p:custDataLst>
              <p:tags r:id="rId1"/>
            </p:custDataLst>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12" cstate="screen"/>
          <a:stretch>
            <a:fillRect/>
          </a:stretch>
        </p:blipFill>
        <p:spPr>
          <a:xfrm>
            <a:off x="10118090" y="6523355"/>
            <a:ext cx="1546225" cy="388620"/>
          </a:xfrm>
          <a:prstGeom prst="rect">
            <a:avLst/>
          </a:prstGeom>
        </p:spPr>
      </p:pic>
      <p:sp>
        <p:nvSpPr>
          <p:cNvPr id="10" name="矩形: 圆角 9">
            <a:extLst>
              <a:ext uri="{FF2B5EF4-FFF2-40B4-BE49-F238E27FC236}">
                <a16:creationId xmlns:a16="http://schemas.microsoft.com/office/drawing/2014/main" id="{187EAEF2-3696-CC61-6162-B375F5FD8355}"/>
              </a:ext>
            </a:extLst>
          </p:cNvPr>
          <p:cNvSpPr/>
          <p:nvPr/>
        </p:nvSpPr>
        <p:spPr>
          <a:xfrm>
            <a:off x="695608" y="950592"/>
            <a:ext cx="6325791" cy="5028850"/>
          </a:xfrm>
          <a:prstGeom prst="round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E9C65F-C77C-2071-0E2C-6D39EA262304}"/>
              </a:ext>
            </a:extLst>
          </p:cNvPr>
          <p:cNvSpPr/>
          <p:nvPr/>
        </p:nvSpPr>
        <p:spPr>
          <a:xfrm>
            <a:off x="5153270" y="3636298"/>
            <a:ext cx="9144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N*3</a:t>
            </a:r>
          </a:p>
        </p:txBody>
      </p:sp>
      <p:sp>
        <p:nvSpPr>
          <p:cNvPr id="18" name="矩形 17">
            <a:extLst>
              <a:ext uri="{FF2B5EF4-FFF2-40B4-BE49-F238E27FC236}">
                <a16:creationId xmlns:a16="http://schemas.microsoft.com/office/drawing/2014/main" id="{C332F3EA-E8DB-BE11-216C-35B22AF7D467}"/>
              </a:ext>
            </a:extLst>
          </p:cNvPr>
          <p:cNvSpPr/>
          <p:nvPr/>
        </p:nvSpPr>
        <p:spPr>
          <a:xfrm>
            <a:off x="2872187" y="3657191"/>
            <a:ext cx="1042219" cy="872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1*3</a:t>
            </a:r>
          </a:p>
          <a:p>
            <a:pPr algn="ctr"/>
            <a:r>
              <a:rPr lang="en-US" altLang="zh-CN" dirty="0"/>
              <a:t>Volumes</a:t>
            </a:r>
            <a:endParaRPr lang="zh-CN" altLang="en-US" dirty="0"/>
          </a:p>
        </p:txBody>
      </p:sp>
      <p:cxnSp>
        <p:nvCxnSpPr>
          <p:cNvPr id="19" name="直接箭头连接符 18">
            <a:extLst>
              <a:ext uri="{FF2B5EF4-FFF2-40B4-BE49-F238E27FC236}">
                <a16:creationId xmlns:a16="http://schemas.microsoft.com/office/drawing/2014/main" id="{BBE550D8-DBA4-72EE-CC52-510D331862E2}"/>
              </a:ext>
            </a:extLst>
          </p:cNvPr>
          <p:cNvCxnSpPr>
            <a:stCxn id="18" idx="3"/>
            <a:endCxn id="16" idx="1"/>
          </p:cNvCxnSpPr>
          <p:nvPr/>
        </p:nvCxnSpPr>
        <p:spPr>
          <a:xfrm>
            <a:off x="3914406" y="4093498"/>
            <a:ext cx="1238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5099913-BBF0-8C00-73F3-B4AA8C26DF8B}"/>
              </a:ext>
            </a:extLst>
          </p:cNvPr>
          <p:cNvSpPr txBox="1"/>
          <p:nvPr/>
        </p:nvSpPr>
        <p:spPr>
          <a:xfrm>
            <a:off x="4010287" y="3638299"/>
            <a:ext cx="1012072" cy="369332"/>
          </a:xfrm>
          <a:prstGeom prst="rect">
            <a:avLst/>
          </a:prstGeom>
          <a:noFill/>
        </p:spPr>
        <p:txBody>
          <a:bodyPr wrap="none" rtlCol="0">
            <a:spAutoFit/>
          </a:bodyPr>
          <a:lstStyle/>
          <a:p>
            <a:r>
              <a:rPr lang="en-US" altLang="zh-CN" dirty="0"/>
              <a:t>LCTF SRF</a:t>
            </a:r>
            <a:endParaRPr lang="zh-CN" altLang="en-US" dirty="0"/>
          </a:p>
        </p:txBody>
      </p:sp>
      <p:sp>
        <p:nvSpPr>
          <p:cNvPr id="21" name="矩形 20">
            <a:extLst>
              <a:ext uri="{FF2B5EF4-FFF2-40B4-BE49-F238E27FC236}">
                <a16:creationId xmlns:a16="http://schemas.microsoft.com/office/drawing/2014/main" id="{7D94FC25-055B-4C07-1EE6-7925FD318E21}"/>
              </a:ext>
            </a:extLst>
          </p:cNvPr>
          <p:cNvSpPr/>
          <p:nvPr/>
        </p:nvSpPr>
        <p:spPr>
          <a:xfrm>
            <a:off x="1284278" y="3657191"/>
            <a:ext cx="914400" cy="89350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HI</a:t>
            </a:r>
          </a:p>
          <a:p>
            <a:pPr algn="ctr"/>
            <a:r>
              <a:rPr lang="en-US" altLang="zh-CN" dirty="0"/>
              <a:t>(N*M)</a:t>
            </a:r>
            <a:endParaRPr lang="zh-CN" altLang="en-US" dirty="0"/>
          </a:p>
        </p:txBody>
      </p:sp>
      <p:cxnSp>
        <p:nvCxnSpPr>
          <p:cNvPr id="22" name="直接箭头连接符 21">
            <a:extLst>
              <a:ext uri="{FF2B5EF4-FFF2-40B4-BE49-F238E27FC236}">
                <a16:creationId xmlns:a16="http://schemas.microsoft.com/office/drawing/2014/main" id="{C7BA53C6-4762-9356-D038-28AC6EA3228C}"/>
              </a:ext>
            </a:extLst>
          </p:cNvPr>
          <p:cNvCxnSpPr>
            <a:stCxn id="21" idx="3"/>
            <a:endCxn id="18" idx="1"/>
          </p:cNvCxnSpPr>
          <p:nvPr/>
        </p:nvCxnSpPr>
        <p:spPr>
          <a:xfrm flipV="1">
            <a:off x="2198678" y="4093498"/>
            <a:ext cx="673509" cy="10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8271520D-8DB3-6C05-3423-9DD7CDFFE41E}"/>
              </a:ext>
            </a:extLst>
          </p:cNvPr>
          <p:cNvSpPr txBox="1"/>
          <p:nvPr/>
        </p:nvSpPr>
        <p:spPr>
          <a:xfrm>
            <a:off x="433786" y="1434633"/>
            <a:ext cx="6096000" cy="830997"/>
          </a:xfrm>
          <a:prstGeom prst="rect">
            <a:avLst/>
          </a:prstGeom>
          <a:noFill/>
        </p:spPr>
        <p:txBody>
          <a:bodyPr wrap="square">
            <a:spAutoFit/>
          </a:bodyPr>
          <a:lstStyle/>
          <a:p>
            <a:pPr algn="ctr"/>
            <a:r>
              <a:rPr lang="en-US" altLang="zh-CN" sz="4800" dirty="0" err="1"/>
              <a:t>Img</a:t>
            </a:r>
            <a:r>
              <a:rPr lang="en-US" altLang="zh-CN" sz="4800" dirty="0"/>
              <a:t>-wise Adaptive</a:t>
            </a:r>
            <a:endParaRPr lang="zh-CN" altLang="en-US" sz="4800" dirty="0"/>
          </a:p>
        </p:txBody>
      </p:sp>
      <p:sp>
        <p:nvSpPr>
          <p:cNvPr id="53" name="矩形 52">
            <a:extLst>
              <a:ext uri="{FF2B5EF4-FFF2-40B4-BE49-F238E27FC236}">
                <a16:creationId xmlns:a16="http://schemas.microsoft.com/office/drawing/2014/main" id="{13783383-12A1-EF6F-79F2-35EF20678412}"/>
              </a:ext>
            </a:extLst>
          </p:cNvPr>
          <p:cNvSpPr/>
          <p:nvPr/>
        </p:nvSpPr>
        <p:spPr>
          <a:xfrm>
            <a:off x="1377683" y="5101305"/>
            <a:ext cx="501445" cy="5702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C3980DE3-8C11-3BA5-C239-22663CE116C0}"/>
              </a:ext>
            </a:extLst>
          </p:cNvPr>
          <p:cNvSpPr/>
          <p:nvPr/>
        </p:nvSpPr>
        <p:spPr>
          <a:xfrm>
            <a:off x="3143866" y="5101304"/>
            <a:ext cx="501445" cy="57027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E177F06-623B-7CB9-64D9-3BECDE257553}"/>
              </a:ext>
            </a:extLst>
          </p:cNvPr>
          <p:cNvSpPr/>
          <p:nvPr/>
        </p:nvSpPr>
        <p:spPr>
          <a:xfrm>
            <a:off x="4737726" y="5120968"/>
            <a:ext cx="501445" cy="5702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F93671BF-51AD-9345-5694-AF33C8DDFEE0}"/>
              </a:ext>
            </a:extLst>
          </p:cNvPr>
          <p:cNvSpPr txBox="1"/>
          <p:nvPr/>
        </p:nvSpPr>
        <p:spPr>
          <a:xfrm>
            <a:off x="1913802" y="5221437"/>
            <a:ext cx="877228" cy="369332"/>
          </a:xfrm>
          <a:prstGeom prst="rect">
            <a:avLst/>
          </a:prstGeom>
          <a:noFill/>
        </p:spPr>
        <p:txBody>
          <a:bodyPr wrap="none" rtlCol="0">
            <a:spAutoFit/>
          </a:bodyPr>
          <a:lstStyle/>
          <a:p>
            <a:r>
              <a:rPr lang="en-US" altLang="zh-CN" dirty="0"/>
              <a:t>params</a:t>
            </a:r>
            <a:endParaRPr lang="zh-CN" altLang="en-US" dirty="0"/>
          </a:p>
        </p:txBody>
      </p:sp>
      <p:sp>
        <p:nvSpPr>
          <p:cNvPr id="67" name="文本框 66">
            <a:extLst>
              <a:ext uri="{FF2B5EF4-FFF2-40B4-BE49-F238E27FC236}">
                <a16:creationId xmlns:a16="http://schemas.microsoft.com/office/drawing/2014/main" id="{4BC1F6CA-E4FB-50D6-61CF-13D4E96E4A6B}"/>
              </a:ext>
            </a:extLst>
          </p:cNvPr>
          <p:cNvSpPr txBox="1"/>
          <p:nvPr/>
        </p:nvSpPr>
        <p:spPr>
          <a:xfrm>
            <a:off x="3720348" y="5201774"/>
            <a:ext cx="530915" cy="369332"/>
          </a:xfrm>
          <a:prstGeom prst="rect">
            <a:avLst/>
          </a:prstGeom>
          <a:noFill/>
        </p:spPr>
        <p:txBody>
          <a:bodyPr wrap="none" rtlCol="0">
            <a:spAutoFit/>
          </a:bodyPr>
          <a:lstStyle/>
          <a:p>
            <a:r>
              <a:rPr lang="en-US" altLang="zh-CN" dirty="0" err="1"/>
              <a:t>img</a:t>
            </a:r>
            <a:endParaRPr lang="zh-CN" altLang="en-US" dirty="0"/>
          </a:p>
        </p:txBody>
      </p:sp>
      <p:sp>
        <p:nvSpPr>
          <p:cNvPr id="68" name="文本框 67">
            <a:extLst>
              <a:ext uri="{FF2B5EF4-FFF2-40B4-BE49-F238E27FC236}">
                <a16:creationId xmlns:a16="http://schemas.microsoft.com/office/drawing/2014/main" id="{DD323547-0A03-3F9D-5084-649624F9415B}"/>
              </a:ext>
            </a:extLst>
          </p:cNvPr>
          <p:cNvSpPr txBox="1"/>
          <p:nvPr/>
        </p:nvSpPr>
        <p:spPr>
          <a:xfrm>
            <a:off x="5271517" y="5221437"/>
            <a:ext cx="1585819" cy="369332"/>
          </a:xfrm>
          <a:prstGeom prst="rect">
            <a:avLst/>
          </a:prstGeom>
          <a:noFill/>
        </p:spPr>
        <p:txBody>
          <a:bodyPr wrap="none" rtlCol="0">
            <a:spAutoFit/>
          </a:bodyPr>
          <a:lstStyle/>
          <a:p>
            <a:r>
              <a:rPr lang="en-US" altLang="zh-CN" dirty="0"/>
              <a:t>Temp variables</a:t>
            </a:r>
            <a:endParaRPr lang="zh-CN" altLang="en-US" dirty="0"/>
          </a:p>
        </p:txBody>
      </p:sp>
      <p:sp>
        <p:nvSpPr>
          <p:cNvPr id="69" name="椭圆 68">
            <a:extLst>
              <a:ext uri="{FF2B5EF4-FFF2-40B4-BE49-F238E27FC236}">
                <a16:creationId xmlns:a16="http://schemas.microsoft.com/office/drawing/2014/main" id="{1DEADE25-FAAE-F6C6-0A4D-379AA293D614}"/>
              </a:ext>
            </a:extLst>
          </p:cNvPr>
          <p:cNvSpPr/>
          <p:nvPr/>
        </p:nvSpPr>
        <p:spPr>
          <a:xfrm>
            <a:off x="369878" y="3793614"/>
            <a:ext cx="652679" cy="73619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a:t>
            </a:r>
            <a:endParaRPr lang="zh-CN" altLang="en-US" dirty="0"/>
          </a:p>
        </p:txBody>
      </p:sp>
      <p:sp>
        <p:nvSpPr>
          <p:cNvPr id="71" name="椭圆 70">
            <a:extLst>
              <a:ext uri="{FF2B5EF4-FFF2-40B4-BE49-F238E27FC236}">
                <a16:creationId xmlns:a16="http://schemas.microsoft.com/office/drawing/2014/main" id="{E868A78F-E8E8-05E4-DC16-407246C5C313}"/>
              </a:ext>
            </a:extLst>
          </p:cNvPr>
          <p:cNvSpPr/>
          <p:nvPr/>
        </p:nvSpPr>
        <p:spPr>
          <a:xfrm>
            <a:off x="6704699" y="3851268"/>
            <a:ext cx="816078" cy="55349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Out</a:t>
            </a:r>
            <a:endParaRPr lang="zh-CN" altLang="en-US" dirty="0"/>
          </a:p>
        </p:txBody>
      </p:sp>
      <p:cxnSp>
        <p:nvCxnSpPr>
          <p:cNvPr id="5" name="直接箭头连接符 4">
            <a:extLst>
              <a:ext uri="{FF2B5EF4-FFF2-40B4-BE49-F238E27FC236}">
                <a16:creationId xmlns:a16="http://schemas.microsoft.com/office/drawing/2014/main" id="{246E4475-7341-2F46-4384-180D2832FD41}"/>
              </a:ext>
            </a:extLst>
          </p:cNvPr>
          <p:cNvCxnSpPr>
            <a:cxnSpLocks/>
          </p:cNvCxnSpPr>
          <p:nvPr/>
        </p:nvCxnSpPr>
        <p:spPr>
          <a:xfrm>
            <a:off x="7520777" y="4093497"/>
            <a:ext cx="668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39C89A66-AF06-B984-DCE0-896EACD40AB9}"/>
              </a:ext>
            </a:extLst>
          </p:cNvPr>
          <p:cNvSpPr/>
          <p:nvPr/>
        </p:nvSpPr>
        <p:spPr>
          <a:xfrm>
            <a:off x="8157806" y="993194"/>
            <a:ext cx="3189033" cy="5028850"/>
          </a:xfrm>
          <a:prstGeom prst="round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4800" dirty="0"/>
              <a:t>FPGA HIS Baseline</a:t>
            </a:r>
            <a:endParaRPr lang="zh-CN" altLang="en-US" sz="4800" dirty="0"/>
          </a:p>
        </p:txBody>
      </p:sp>
      <p:grpSp>
        <p:nvGrpSpPr>
          <p:cNvPr id="11" name="组合 10">
            <a:extLst>
              <a:ext uri="{FF2B5EF4-FFF2-40B4-BE49-F238E27FC236}">
                <a16:creationId xmlns:a16="http://schemas.microsoft.com/office/drawing/2014/main" id="{E74E507F-E684-9243-FD67-CDE416564B01}"/>
              </a:ext>
            </a:extLst>
          </p:cNvPr>
          <p:cNvGrpSpPr/>
          <p:nvPr/>
        </p:nvGrpSpPr>
        <p:grpSpPr>
          <a:xfrm>
            <a:off x="-1" y="164705"/>
            <a:ext cx="12192000" cy="313322"/>
            <a:chOff x="-1" y="164705"/>
            <a:chExt cx="12192000" cy="313322"/>
          </a:xfrm>
        </p:grpSpPr>
        <p:sp>
          <p:nvSpPr>
            <p:cNvPr id="12" name="矩形 11">
              <a:extLst>
                <a:ext uri="{FF2B5EF4-FFF2-40B4-BE49-F238E27FC236}">
                  <a16:creationId xmlns:a16="http://schemas.microsoft.com/office/drawing/2014/main" id="{CF0DB640-AFDC-EC9E-D54A-8421C7AB38CD}"/>
                </a:ext>
              </a:extLst>
            </p:cNvPr>
            <p:cNvSpPr/>
            <p:nvPr>
              <p:custDataLst>
                <p:tags r:id="rId2"/>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a:extLst>
                <a:ext uri="{FF2B5EF4-FFF2-40B4-BE49-F238E27FC236}">
                  <a16:creationId xmlns:a16="http://schemas.microsoft.com/office/drawing/2014/main" id="{8619839E-8B5D-1B35-796F-FF353A9E01FB}"/>
                </a:ext>
              </a:extLst>
            </p:cNvPr>
            <p:cNvSpPr/>
            <p:nvPr>
              <p:custDataLst>
                <p:tags r:id="rId3"/>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26" name="组合 25">
              <a:extLst>
                <a:ext uri="{FF2B5EF4-FFF2-40B4-BE49-F238E27FC236}">
                  <a16:creationId xmlns:a16="http://schemas.microsoft.com/office/drawing/2014/main" id="{316D0BFF-A7AE-A9D8-3AAF-65B2C0B87545}"/>
                </a:ext>
              </a:extLst>
            </p:cNvPr>
            <p:cNvGrpSpPr/>
            <p:nvPr/>
          </p:nvGrpSpPr>
          <p:grpSpPr>
            <a:xfrm>
              <a:off x="754602" y="164705"/>
              <a:ext cx="6564713" cy="313322"/>
              <a:chOff x="650084" y="1233945"/>
              <a:chExt cx="6564713" cy="313322"/>
            </a:xfrm>
          </p:grpSpPr>
          <p:cxnSp>
            <p:nvCxnSpPr>
              <p:cNvPr id="27" name="直接连接符 26">
                <a:extLst>
                  <a:ext uri="{FF2B5EF4-FFF2-40B4-BE49-F238E27FC236}">
                    <a16:creationId xmlns:a16="http://schemas.microsoft.com/office/drawing/2014/main" id="{999A4BAB-7FAE-7797-89D8-0274F4DACEB9}"/>
                  </a:ext>
                </a:extLst>
              </p:cNvPr>
              <p:cNvCxnSpPr/>
              <p:nvPr>
                <p:custDataLst>
                  <p:tags r:id="rId4"/>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8" name="矩形: 圆角 17">
                <a:extLst>
                  <a:ext uri="{FF2B5EF4-FFF2-40B4-BE49-F238E27FC236}">
                    <a16:creationId xmlns:a16="http://schemas.microsoft.com/office/drawing/2014/main" id="{EF074B92-E161-A4A0-D588-E9A02924B121}"/>
                  </a:ext>
                </a:extLst>
              </p:cNvPr>
              <p:cNvSpPr/>
              <p:nvPr>
                <p:custDataLst>
                  <p:tags r:id="rId5"/>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9" name="矩形: 圆角 28">
                <a:extLst>
                  <a:ext uri="{FF2B5EF4-FFF2-40B4-BE49-F238E27FC236}">
                    <a16:creationId xmlns:a16="http://schemas.microsoft.com/office/drawing/2014/main" id="{C4A9F140-25E0-3D74-D4BC-716A956A6DEB}"/>
                  </a:ext>
                </a:extLst>
              </p:cNvPr>
              <p:cNvSpPr/>
              <p:nvPr>
                <p:custDataLst>
                  <p:tags r:id="rId6"/>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p>
            </p:txBody>
          </p:sp>
          <p:sp>
            <p:nvSpPr>
              <p:cNvPr id="30" name="矩形: 圆角 29">
                <a:extLst>
                  <a:ext uri="{FF2B5EF4-FFF2-40B4-BE49-F238E27FC236}">
                    <a16:creationId xmlns:a16="http://schemas.microsoft.com/office/drawing/2014/main" id="{CDBEAF46-3621-EC8B-115A-0EAD2AEF4C5A}"/>
                  </a:ext>
                </a:extLst>
              </p:cNvPr>
              <p:cNvSpPr/>
              <p:nvPr>
                <p:custDataLst>
                  <p:tags r:id="rId7"/>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31" name="矩形: 圆角 30">
                <a:extLst>
                  <a:ext uri="{FF2B5EF4-FFF2-40B4-BE49-F238E27FC236}">
                    <a16:creationId xmlns:a16="http://schemas.microsoft.com/office/drawing/2014/main" id="{DF437C2D-2EF8-B64A-40EB-772104F6A38E}"/>
                  </a:ext>
                </a:extLst>
              </p:cNvPr>
              <p:cNvSpPr/>
              <p:nvPr>
                <p:custDataLst>
                  <p:tags r:id="rId8"/>
                </p:custDataLst>
              </p:nvPr>
            </p:nvSpPr>
            <p:spPr>
              <a:xfrm>
                <a:off x="4614262"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研究方案</a:t>
                </a:r>
              </a:p>
            </p:txBody>
          </p:sp>
          <p:sp>
            <p:nvSpPr>
              <p:cNvPr id="32" name="矩形: 圆角 31">
                <a:extLst>
                  <a:ext uri="{FF2B5EF4-FFF2-40B4-BE49-F238E27FC236}">
                    <a16:creationId xmlns:a16="http://schemas.microsoft.com/office/drawing/2014/main" id="{AE1D7FA1-28F4-DAF0-0FAF-400DDCE00A82}"/>
                  </a:ext>
                </a:extLst>
              </p:cNvPr>
              <p:cNvSpPr/>
              <p:nvPr>
                <p:custDataLst>
                  <p:tags r:id="rId9"/>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33" name="灯片编号占位符 3">
            <a:extLst>
              <a:ext uri="{FF2B5EF4-FFF2-40B4-BE49-F238E27FC236}">
                <a16:creationId xmlns:a16="http://schemas.microsoft.com/office/drawing/2014/main" id="{829A97C4-0521-9CB1-4CB2-CC143282E56E}"/>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18</a:t>
            </a:fld>
            <a:endParaRPr lang="zh-CN" altLang="en-US"/>
          </a:p>
        </p:txBody>
      </p:sp>
    </p:spTree>
    <p:extLst>
      <p:ext uri="{BB962C8B-B14F-4D97-AF65-F5344CB8AC3E}">
        <p14:creationId xmlns:p14="http://schemas.microsoft.com/office/powerpoint/2010/main" val="1631932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p>
        </p:txBody>
      </p:sp>
      <p:sp>
        <p:nvSpPr>
          <p:cNvPr id="13" name="矩形 12"/>
          <p:cNvSpPr/>
          <p:nvPr>
            <p:custDataLst>
              <p:tags r:id="rId1"/>
            </p:custDataLst>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12" cstate="screen"/>
          <a:stretch>
            <a:fillRect/>
          </a:stretch>
        </p:blipFill>
        <p:spPr>
          <a:xfrm>
            <a:off x="10118090" y="6523355"/>
            <a:ext cx="1546225" cy="388620"/>
          </a:xfrm>
          <a:prstGeom prst="rect">
            <a:avLst/>
          </a:prstGeom>
        </p:spPr>
      </p:pic>
      <p:sp>
        <p:nvSpPr>
          <p:cNvPr id="10" name="矩形: 圆角 9">
            <a:extLst>
              <a:ext uri="{FF2B5EF4-FFF2-40B4-BE49-F238E27FC236}">
                <a16:creationId xmlns:a16="http://schemas.microsoft.com/office/drawing/2014/main" id="{187EAEF2-3696-CC61-6162-B375F5FD8355}"/>
              </a:ext>
            </a:extLst>
          </p:cNvPr>
          <p:cNvSpPr/>
          <p:nvPr/>
        </p:nvSpPr>
        <p:spPr>
          <a:xfrm>
            <a:off x="754602" y="1003061"/>
            <a:ext cx="10559846" cy="5086388"/>
          </a:xfrm>
          <a:prstGeom prst="round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E9C65F-C77C-2071-0E2C-6D39EA262304}"/>
              </a:ext>
            </a:extLst>
          </p:cNvPr>
          <p:cNvSpPr/>
          <p:nvPr/>
        </p:nvSpPr>
        <p:spPr>
          <a:xfrm>
            <a:off x="5179450" y="3667165"/>
            <a:ext cx="914400" cy="9144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N*3</a:t>
            </a:r>
          </a:p>
        </p:txBody>
      </p:sp>
      <p:sp>
        <p:nvSpPr>
          <p:cNvPr id="17" name="矩形 16">
            <a:extLst>
              <a:ext uri="{FF2B5EF4-FFF2-40B4-BE49-F238E27FC236}">
                <a16:creationId xmlns:a16="http://schemas.microsoft.com/office/drawing/2014/main" id="{73774F03-E72A-E5EB-CC9A-4A28B4EE67A2}"/>
              </a:ext>
            </a:extLst>
          </p:cNvPr>
          <p:cNvSpPr/>
          <p:nvPr/>
        </p:nvSpPr>
        <p:spPr>
          <a:xfrm>
            <a:off x="6762443" y="3667165"/>
            <a:ext cx="21336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Dynamic Convolution Kernal</a:t>
            </a:r>
          </a:p>
          <a:p>
            <a:pPr algn="ctr"/>
            <a:r>
              <a:rPr lang="zh-CN" altLang="en-US" dirty="0"/>
              <a:t>（</a:t>
            </a:r>
            <a:r>
              <a:rPr lang="en-US" altLang="zh-CN" dirty="0"/>
              <a:t>1</a:t>
            </a:r>
            <a:r>
              <a:rPr lang="zh-CN" altLang="en-US" dirty="0"/>
              <a:t>*</a:t>
            </a:r>
            <a:r>
              <a:rPr lang="en-US" altLang="zh-CN" dirty="0"/>
              <a:t>1</a:t>
            </a:r>
            <a:r>
              <a:rPr lang="zh-CN" altLang="en-US" dirty="0"/>
              <a:t>）</a:t>
            </a:r>
          </a:p>
        </p:txBody>
      </p:sp>
      <p:sp>
        <p:nvSpPr>
          <p:cNvPr id="18" name="矩形 17">
            <a:extLst>
              <a:ext uri="{FF2B5EF4-FFF2-40B4-BE49-F238E27FC236}">
                <a16:creationId xmlns:a16="http://schemas.microsoft.com/office/drawing/2014/main" id="{C332F3EA-E8DB-BE11-216C-35B22AF7D467}"/>
              </a:ext>
            </a:extLst>
          </p:cNvPr>
          <p:cNvSpPr/>
          <p:nvPr/>
        </p:nvSpPr>
        <p:spPr>
          <a:xfrm>
            <a:off x="2898367" y="3688058"/>
            <a:ext cx="1042219" cy="8726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1*3</a:t>
            </a:r>
          </a:p>
          <a:p>
            <a:pPr algn="ctr"/>
            <a:r>
              <a:rPr lang="en-US" altLang="zh-CN" dirty="0"/>
              <a:t>Volumes</a:t>
            </a:r>
            <a:endParaRPr lang="zh-CN" altLang="en-US" dirty="0"/>
          </a:p>
        </p:txBody>
      </p:sp>
      <p:cxnSp>
        <p:nvCxnSpPr>
          <p:cNvPr id="19" name="直接箭头连接符 18">
            <a:extLst>
              <a:ext uri="{FF2B5EF4-FFF2-40B4-BE49-F238E27FC236}">
                <a16:creationId xmlns:a16="http://schemas.microsoft.com/office/drawing/2014/main" id="{BBE550D8-DBA4-72EE-CC52-510D331862E2}"/>
              </a:ext>
            </a:extLst>
          </p:cNvPr>
          <p:cNvCxnSpPr>
            <a:stCxn id="18" idx="3"/>
            <a:endCxn id="16" idx="1"/>
          </p:cNvCxnSpPr>
          <p:nvPr/>
        </p:nvCxnSpPr>
        <p:spPr>
          <a:xfrm>
            <a:off x="3940586" y="4124365"/>
            <a:ext cx="1238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5099913-BBF0-8C00-73F3-B4AA8C26DF8B}"/>
              </a:ext>
            </a:extLst>
          </p:cNvPr>
          <p:cNvSpPr txBox="1"/>
          <p:nvPr/>
        </p:nvSpPr>
        <p:spPr>
          <a:xfrm>
            <a:off x="4036467" y="3669166"/>
            <a:ext cx="1012072" cy="369332"/>
          </a:xfrm>
          <a:prstGeom prst="rect">
            <a:avLst/>
          </a:prstGeom>
          <a:noFill/>
        </p:spPr>
        <p:txBody>
          <a:bodyPr wrap="none" rtlCol="0">
            <a:spAutoFit/>
          </a:bodyPr>
          <a:lstStyle/>
          <a:p>
            <a:r>
              <a:rPr lang="en-US" altLang="zh-CN" dirty="0"/>
              <a:t>LCTF SRF</a:t>
            </a:r>
            <a:endParaRPr lang="zh-CN" altLang="en-US" dirty="0"/>
          </a:p>
        </p:txBody>
      </p:sp>
      <p:sp>
        <p:nvSpPr>
          <p:cNvPr id="21" name="矩形 20">
            <a:extLst>
              <a:ext uri="{FF2B5EF4-FFF2-40B4-BE49-F238E27FC236}">
                <a16:creationId xmlns:a16="http://schemas.microsoft.com/office/drawing/2014/main" id="{7D94FC25-055B-4C07-1EE6-7925FD318E21}"/>
              </a:ext>
            </a:extLst>
          </p:cNvPr>
          <p:cNvSpPr/>
          <p:nvPr/>
        </p:nvSpPr>
        <p:spPr>
          <a:xfrm>
            <a:off x="1310458" y="3688058"/>
            <a:ext cx="914400" cy="89350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HI</a:t>
            </a:r>
          </a:p>
          <a:p>
            <a:pPr algn="ctr"/>
            <a:r>
              <a:rPr lang="en-US" altLang="zh-CN" dirty="0"/>
              <a:t>(N*M)</a:t>
            </a:r>
            <a:endParaRPr lang="zh-CN" altLang="en-US" dirty="0"/>
          </a:p>
        </p:txBody>
      </p:sp>
      <p:cxnSp>
        <p:nvCxnSpPr>
          <p:cNvPr id="22" name="直接箭头连接符 21">
            <a:extLst>
              <a:ext uri="{FF2B5EF4-FFF2-40B4-BE49-F238E27FC236}">
                <a16:creationId xmlns:a16="http://schemas.microsoft.com/office/drawing/2014/main" id="{C7BA53C6-4762-9356-D038-28AC6EA3228C}"/>
              </a:ext>
            </a:extLst>
          </p:cNvPr>
          <p:cNvCxnSpPr>
            <a:stCxn id="21" idx="3"/>
            <a:endCxn id="18" idx="1"/>
          </p:cNvCxnSpPr>
          <p:nvPr/>
        </p:nvCxnSpPr>
        <p:spPr>
          <a:xfrm flipV="1">
            <a:off x="2224858" y="4124365"/>
            <a:ext cx="673509" cy="10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ACD04F9-B648-7C3D-0F3B-28576CFCBC17}"/>
              </a:ext>
            </a:extLst>
          </p:cNvPr>
          <p:cNvCxnSpPr>
            <a:stCxn id="16" idx="3"/>
            <a:endCxn id="17" idx="1"/>
          </p:cNvCxnSpPr>
          <p:nvPr/>
        </p:nvCxnSpPr>
        <p:spPr>
          <a:xfrm>
            <a:off x="6093850" y="4124365"/>
            <a:ext cx="668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8F018153-A794-5DA3-889B-455C7948F0C5}"/>
              </a:ext>
            </a:extLst>
          </p:cNvPr>
          <p:cNvSpPr/>
          <p:nvPr/>
        </p:nvSpPr>
        <p:spPr>
          <a:xfrm>
            <a:off x="9544973" y="3688058"/>
            <a:ext cx="1054379" cy="9144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N*3*3</a:t>
            </a:r>
            <a:endParaRPr lang="zh-CN" altLang="en-US" dirty="0"/>
          </a:p>
        </p:txBody>
      </p:sp>
      <p:cxnSp>
        <p:nvCxnSpPr>
          <p:cNvPr id="28" name="直接箭头连接符 27">
            <a:extLst>
              <a:ext uri="{FF2B5EF4-FFF2-40B4-BE49-F238E27FC236}">
                <a16:creationId xmlns:a16="http://schemas.microsoft.com/office/drawing/2014/main" id="{474302E6-5E4F-5E27-DC0A-81194FB21D5C}"/>
              </a:ext>
            </a:extLst>
          </p:cNvPr>
          <p:cNvCxnSpPr>
            <a:stCxn id="17" idx="3"/>
            <a:endCxn id="27" idx="1"/>
          </p:cNvCxnSpPr>
          <p:nvPr/>
        </p:nvCxnSpPr>
        <p:spPr>
          <a:xfrm>
            <a:off x="8896043" y="4124365"/>
            <a:ext cx="648930" cy="20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58A89328-C5FB-2215-3FB1-01389539D61A}"/>
              </a:ext>
            </a:extLst>
          </p:cNvPr>
          <p:cNvSpPr/>
          <p:nvPr/>
        </p:nvSpPr>
        <p:spPr>
          <a:xfrm>
            <a:off x="7084318" y="1507673"/>
            <a:ext cx="983226" cy="102593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N*3</a:t>
            </a:r>
          </a:p>
        </p:txBody>
      </p:sp>
      <p:cxnSp>
        <p:nvCxnSpPr>
          <p:cNvPr id="30" name="直接箭头连接符 29">
            <a:extLst>
              <a:ext uri="{FF2B5EF4-FFF2-40B4-BE49-F238E27FC236}">
                <a16:creationId xmlns:a16="http://schemas.microsoft.com/office/drawing/2014/main" id="{24A88360-3A11-E6F3-DAF8-4E420F25C4B7}"/>
              </a:ext>
            </a:extLst>
          </p:cNvPr>
          <p:cNvCxnSpPr>
            <a:cxnSpLocks/>
            <a:stCxn id="37" idx="0"/>
            <a:endCxn id="29" idx="2"/>
          </p:cNvCxnSpPr>
          <p:nvPr/>
        </p:nvCxnSpPr>
        <p:spPr>
          <a:xfrm flipV="1">
            <a:off x="7575931" y="2533604"/>
            <a:ext cx="0" cy="284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CB5B1BD4-5FB2-320C-7560-0C62D10AF859}"/>
              </a:ext>
            </a:extLst>
          </p:cNvPr>
          <p:cNvCxnSpPr>
            <a:cxnSpLocks/>
            <a:stCxn id="16" idx="0"/>
          </p:cNvCxnSpPr>
          <p:nvPr/>
        </p:nvCxnSpPr>
        <p:spPr>
          <a:xfrm rot="5400000" flipH="1" flipV="1">
            <a:off x="6159984" y="2578009"/>
            <a:ext cx="565823" cy="16124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9CBEA2CB-C7DC-E3BF-0C30-43E99336DFA0}"/>
              </a:ext>
            </a:extLst>
          </p:cNvPr>
          <p:cNvSpPr/>
          <p:nvPr/>
        </p:nvSpPr>
        <p:spPr>
          <a:xfrm>
            <a:off x="7167892" y="2818430"/>
            <a:ext cx="816078" cy="56582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err="1"/>
              <a:t>mul</a:t>
            </a:r>
            <a:endParaRPr lang="zh-CN" altLang="en-US" dirty="0"/>
          </a:p>
        </p:txBody>
      </p:sp>
      <p:cxnSp>
        <p:nvCxnSpPr>
          <p:cNvPr id="38" name="连接符: 肘形 37">
            <a:extLst>
              <a:ext uri="{FF2B5EF4-FFF2-40B4-BE49-F238E27FC236}">
                <a16:creationId xmlns:a16="http://schemas.microsoft.com/office/drawing/2014/main" id="{E1E9A0B2-3385-E6FB-A531-14B0025B2F96}"/>
              </a:ext>
            </a:extLst>
          </p:cNvPr>
          <p:cNvCxnSpPr>
            <a:cxnSpLocks/>
            <a:stCxn id="27" idx="0"/>
            <a:endCxn id="37" idx="6"/>
          </p:cNvCxnSpPr>
          <p:nvPr/>
        </p:nvCxnSpPr>
        <p:spPr>
          <a:xfrm rot="16200000" flipV="1">
            <a:off x="8734709" y="2350603"/>
            <a:ext cx="586716" cy="20881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8271520D-8DB3-6C05-3423-9DD7CDFFE41E}"/>
              </a:ext>
            </a:extLst>
          </p:cNvPr>
          <p:cNvSpPr txBox="1"/>
          <p:nvPr/>
        </p:nvSpPr>
        <p:spPr>
          <a:xfrm>
            <a:off x="459966" y="1465500"/>
            <a:ext cx="6096000" cy="830997"/>
          </a:xfrm>
          <a:prstGeom prst="rect">
            <a:avLst/>
          </a:prstGeom>
          <a:noFill/>
        </p:spPr>
        <p:txBody>
          <a:bodyPr wrap="square">
            <a:spAutoFit/>
          </a:bodyPr>
          <a:lstStyle/>
          <a:p>
            <a:pPr algn="ctr"/>
            <a:r>
              <a:rPr lang="en-US" altLang="zh-CN" sz="4800" dirty="0"/>
              <a:t>Pixel-wise Adaptive</a:t>
            </a:r>
            <a:endParaRPr lang="zh-CN" altLang="en-US" sz="4800" dirty="0"/>
          </a:p>
        </p:txBody>
      </p:sp>
      <p:sp>
        <p:nvSpPr>
          <p:cNvPr id="53" name="矩形 52">
            <a:extLst>
              <a:ext uri="{FF2B5EF4-FFF2-40B4-BE49-F238E27FC236}">
                <a16:creationId xmlns:a16="http://schemas.microsoft.com/office/drawing/2014/main" id="{13783383-12A1-EF6F-79F2-35EF20678412}"/>
              </a:ext>
            </a:extLst>
          </p:cNvPr>
          <p:cNvSpPr/>
          <p:nvPr/>
        </p:nvSpPr>
        <p:spPr>
          <a:xfrm>
            <a:off x="1403863" y="5132172"/>
            <a:ext cx="501445" cy="5702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C3980DE3-8C11-3BA5-C239-22663CE116C0}"/>
              </a:ext>
            </a:extLst>
          </p:cNvPr>
          <p:cNvSpPr/>
          <p:nvPr/>
        </p:nvSpPr>
        <p:spPr>
          <a:xfrm>
            <a:off x="3170046" y="5132171"/>
            <a:ext cx="501445" cy="57027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E177F06-623B-7CB9-64D9-3BECDE257553}"/>
              </a:ext>
            </a:extLst>
          </p:cNvPr>
          <p:cNvSpPr/>
          <p:nvPr/>
        </p:nvSpPr>
        <p:spPr>
          <a:xfrm>
            <a:off x="4763906" y="5151835"/>
            <a:ext cx="501445" cy="57027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F93671BF-51AD-9345-5694-AF33C8DDFEE0}"/>
              </a:ext>
            </a:extLst>
          </p:cNvPr>
          <p:cNvSpPr txBox="1"/>
          <p:nvPr/>
        </p:nvSpPr>
        <p:spPr>
          <a:xfrm>
            <a:off x="1939982" y="5252304"/>
            <a:ext cx="877228" cy="369332"/>
          </a:xfrm>
          <a:prstGeom prst="rect">
            <a:avLst/>
          </a:prstGeom>
          <a:noFill/>
        </p:spPr>
        <p:txBody>
          <a:bodyPr wrap="none" rtlCol="0">
            <a:spAutoFit/>
          </a:bodyPr>
          <a:lstStyle/>
          <a:p>
            <a:r>
              <a:rPr lang="en-US" altLang="zh-CN" dirty="0"/>
              <a:t>params</a:t>
            </a:r>
            <a:endParaRPr lang="zh-CN" altLang="en-US" dirty="0"/>
          </a:p>
        </p:txBody>
      </p:sp>
      <p:sp>
        <p:nvSpPr>
          <p:cNvPr id="67" name="文本框 66">
            <a:extLst>
              <a:ext uri="{FF2B5EF4-FFF2-40B4-BE49-F238E27FC236}">
                <a16:creationId xmlns:a16="http://schemas.microsoft.com/office/drawing/2014/main" id="{4BC1F6CA-E4FB-50D6-61CF-13D4E96E4A6B}"/>
              </a:ext>
            </a:extLst>
          </p:cNvPr>
          <p:cNvSpPr txBox="1"/>
          <p:nvPr/>
        </p:nvSpPr>
        <p:spPr>
          <a:xfrm>
            <a:off x="3746528" y="5232641"/>
            <a:ext cx="530915" cy="369332"/>
          </a:xfrm>
          <a:prstGeom prst="rect">
            <a:avLst/>
          </a:prstGeom>
          <a:noFill/>
        </p:spPr>
        <p:txBody>
          <a:bodyPr wrap="none" rtlCol="0">
            <a:spAutoFit/>
          </a:bodyPr>
          <a:lstStyle/>
          <a:p>
            <a:r>
              <a:rPr lang="en-US" altLang="zh-CN" dirty="0" err="1"/>
              <a:t>img</a:t>
            </a:r>
            <a:endParaRPr lang="zh-CN" altLang="en-US" dirty="0"/>
          </a:p>
        </p:txBody>
      </p:sp>
      <p:sp>
        <p:nvSpPr>
          <p:cNvPr id="68" name="文本框 67">
            <a:extLst>
              <a:ext uri="{FF2B5EF4-FFF2-40B4-BE49-F238E27FC236}">
                <a16:creationId xmlns:a16="http://schemas.microsoft.com/office/drawing/2014/main" id="{DD323547-0A03-3F9D-5084-649624F9415B}"/>
              </a:ext>
            </a:extLst>
          </p:cNvPr>
          <p:cNvSpPr txBox="1"/>
          <p:nvPr/>
        </p:nvSpPr>
        <p:spPr>
          <a:xfrm>
            <a:off x="5297697" y="5252304"/>
            <a:ext cx="1585819" cy="369332"/>
          </a:xfrm>
          <a:prstGeom prst="rect">
            <a:avLst/>
          </a:prstGeom>
          <a:noFill/>
        </p:spPr>
        <p:txBody>
          <a:bodyPr wrap="none" rtlCol="0">
            <a:spAutoFit/>
          </a:bodyPr>
          <a:lstStyle/>
          <a:p>
            <a:r>
              <a:rPr lang="en-US" altLang="zh-CN" dirty="0"/>
              <a:t>Temp variables</a:t>
            </a:r>
            <a:endParaRPr lang="zh-CN" altLang="en-US" dirty="0"/>
          </a:p>
        </p:txBody>
      </p:sp>
      <p:sp>
        <p:nvSpPr>
          <p:cNvPr id="69" name="椭圆 68">
            <a:extLst>
              <a:ext uri="{FF2B5EF4-FFF2-40B4-BE49-F238E27FC236}">
                <a16:creationId xmlns:a16="http://schemas.microsoft.com/office/drawing/2014/main" id="{1DEADE25-FAAE-F6C6-0A4D-379AA293D614}"/>
              </a:ext>
            </a:extLst>
          </p:cNvPr>
          <p:cNvSpPr/>
          <p:nvPr/>
        </p:nvSpPr>
        <p:spPr>
          <a:xfrm>
            <a:off x="396058" y="3824481"/>
            <a:ext cx="652679" cy="73619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a:t>
            </a:r>
            <a:endParaRPr lang="zh-CN" altLang="en-US" dirty="0"/>
          </a:p>
        </p:txBody>
      </p:sp>
      <p:sp>
        <p:nvSpPr>
          <p:cNvPr id="71" name="椭圆 70">
            <a:extLst>
              <a:ext uri="{FF2B5EF4-FFF2-40B4-BE49-F238E27FC236}">
                <a16:creationId xmlns:a16="http://schemas.microsoft.com/office/drawing/2014/main" id="{E868A78F-E8E8-05E4-DC16-407246C5C313}"/>
              </a:ext>
            </a:extLst>
          </p:cNvPr>
          <p:cNvSpPr/>
          <p:nvPr/>
        </p:nvSpPr>
        <p:spPr>
          <a:xfrm>
            <a:off x="7167892" y="645642"/>
            <a:ext cx="816078" cy="639407"/>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Out</a:t>
            </a:r>
            <a:endParaRPr lang="zh-CN" altLang="en-US" dirty="0"/>
          </a:p>
        </p:txBody>
      </p:sp>
      <p:grpSp>
        <p:nvGrpSpPr>
          <p:cNvPr id="5" name="组合 4">
            <a:extLst>
              <a:ext uri="{FF2B5EF4-FFF2-40B4-BE49-F238E27FC236}">
                <a16:creationId xmlns:a16="http://schemas.microsoft.com/office/drawing/2014/main" id="{05ADA93F-7021-C041-BF19-B458F501FB1C}"/>
              </a:ext>
            </a:extLst>
          </p:cNvPr>
          <p:cNvGrpSpPr/>
          <p:nvPr/>
        </p:nvGrpSpPr>
        <p:grpSpPr>
          <a:xfrm>
            <a:off x="-1" y="164705"/>
            <a:ext cx="12192000" cy="313322"/>
            <a:chOff x="-1" y="164705"/>
            <a:chExt cx="12192000" cy="313322"/>
          </a:xfrm>
        </p:grpSpPr>
        <p:sp>
          <p:nvSpPr>
            <p:cNvPr id="6" name="矩形 5">
              <a:extLst>
                <a:ext uri="{FF2B5EF4-FFF2-40B4-BE49-F238E27FC236}">
                  <a16:creationId xmlns:a16="http://schemas.microsoft.com/office/drawing/2014/main" id="{7A2C038A-7A63-10E2-5A86-450B1C664751}"/>
                </a:ext>
              </a:extLst>
            </p:cNvPr>
            <p:cNvSpPr/>
            <p:nvPr>
              <p:custDataLst>
                <p:tags r:id="rId2"/>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a:extLst>
                <a:ext uri="{FF2B5EF4-FFF2-40B4-BE49-F238E27FC236}">
                  <a16:creationId xmlns:a16="http://schemas.microsoft.com/office/drawing/2014/main" id="{54453B15-9EB4-0952-E464-7F0B4110C706}"/>
                </a:ext>
              </a:extLst>
            </p:cNvPr>
            <p:cNvSpPr/>
            <p:nvPr>
              <p:custDataLst>
                <p:tags r:id="rId3"/>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a:extLst>
                <a:ext uri="{FF2B5EF4-FFF2-40B4-BE49-F238E27FC236}">
                  <a16:creationId xmlns:a16="http://schemas.microsoft.com/office/drawing/2014/main" id="{198B7B36-C5FB-1C5B-2A95-52F00CE763D7}"/>
                </a:ext>
              </a:extLst>
            </p:cNvPr>
            <p:cNvGrpSpPr/>
            <p:nvPr/>
          </p:nvGrpSpPr>
          <p:grpSpPr>
            <a:xfrm>
              <a:off x="754602" y="164705"/>
              <a:ext cx="6564713" cy="313322"/>
              <a:chOff x="650084" y="1233945"/>
              <a:chExt cx="6564713" cy="313322"/>
            </a:xfrm>
          </p:grpSpPr>
          <p:cxnSp>
            <p:nvCxnSpPr>
              <p:cNvPr id="32" name="直接连接符 31">
                <a:extLst>
                  <a:ext uri="{FF2B5EF4-FFF2-40B4-BE49-F238E27FC236}">
                    <a16:creationId xmlns:a16="http://schemas.microsoft.com/office/drawing/2014/main" id="{C1CEBCD1-C51C-24E4-6C1A-805DA00E86FB}"/>
                  </a:ext>
                </a:extLst>
              </p:cNvPr>
              <p:cNvCxnSpPr/>
              <p:nvPr>
                <p:custDataLst>
                  <p:tags r:id="rId4"/>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33" name="矩形: 圆角 17">
                <a:extLst>
                  <a:ext uri="{FF2B5EF4-FFF2-40B4-BE49-F238E27FC236}">
                    <a16:creationId xmlns:a16="http://schemas.microsoft.com/office/drawing/2014/main" id="{74CA89CF-09F4-8306-84BE-FEC67EE07611}"/>
                  </a:ext>
                </a:extLst>
              </p:cNvPr>
              <p:cNvSpPr/>
              <p:nvPr>
                <p:custDataLst>
                  <p:tags r:id="rId5"/>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CCE8F112-B3AD-D8B8-CEC2-8A62A3346158}"/>
                  </a:ext>
                </a:extLst>
              </p:cNvPr>
              <p:cNvSpPr/>
              <p:nvPr>
                <p:custDataLst>
                  <p:tags r:id="rId6"/>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p>
            </p:txBody>
          </p:sp>
          <p:sp>
            <p:nvSpPr>
              <p:cNvPr id="35" name="矩形: 圆角 34">
                <a:extLst>
                  <a:ext uri="{FF2B5EF4-FFF2-40B4-BE49-F238E27FC236}">
                    <a16:creationId xmlns:a16="http://schemas.microsoft.com/office/drawing/2014/main" id="{B67CCD1A-3A90-2671-9877-25981602C8CB}"/>
                  </a:ext>
                </a:extLst>
              </p:cNvPr>
              <p:cNvSpPr/>
              <p:nvPr>
                <p:custDataLst>
                  <p:tags r:id="rId7"/>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36" name="矩形: 圆角 35">
                <a:extLst>
                  <a:ext uri="{FF2B5EF4-FFF2-40B4-BE49-F238E27FC236}">
                    <a16:creationId xmlns:a16="http://schemas.microsoft.com/office/drawing/2014/main" id="{F32DF2B0-D33C-7766-51A2-95D6CB8F49E8}"/>
                  </a:ext>
                </a:extLst>
              </p:cNvPr>
              <p:cNvSpPr/>
              <p:nvPr>
                <p:custDataLst>
                  <p:tags r:id="rId8"/>
                </p:custDataLst>
              </p:nvPr>
            </p:nvSpPr>
            <p:spPr>
              <a:xfrm>
                <a:off x="4614262"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研究方案</a:t>
                </a:r>
              </a:p>
            </p:txBody>
          </p:sp>
          <p:sp>
            <p:nvSpPr>
              <p:cNvPr id="40" name="矩形: 圆角 39">
                <a:extLst>
                  <a:ext uri="{FF2B5EF4-FFF2-40B4-BE49-F238E27FC236}">
                    <a16:creationId xmlns:a16="http://schemas.microsoft.com/office/drawing/2014/main" id="{530EC817-5EC3-B01E-034E-142232536D92}"/>
                  </a:ext>
                </a:extLst>
              </p:cNvPr>
              <p:cNvSpPr/>
              <p:nvPr>
                <p:custDataLst>
                  <p:tags r:id="rId9"/>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42" name="灯片编号占位符 3">
            <a:extLst>
              <a:ext uri="{FF2B5EF4-FFF2-40B4-BE49-F238E27FC236}">
                <a16:creationId xmlns:a16="http://schemas.microsoft.com/office/drawing/2014/main" id="{852C310A-BA3D-3860-797D-C89F967C6F4E}"/>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19</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0" y="-12700"/>
            <a:ext cx="12192000" cy="373063"/>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西北工业大学"/>
          <p:cNvPicPr>
            <a:picLocks noChangeAspect="1"/>
          </p:cNvPicPr>
          <p:nvPr/>
        </p:nvPicPr>
        <p:blipFill>
          <a:blip r:embed="rId10" cstate="screen"/>
          <a:stretch>
            <a:fillRect/>
          </a:stretch>
        </p:blipFill>
        <p:spPr>
          <a:xfrm>
            <a:off x="10118139" y="6523039"/>
            <a:ext cx="1546127" cy="388933"/>
          </a:xfrm>
          <a:prstGeom prst="rect">
            <a:avLst/>
          </a:prstGeom>
        </p:spPr>
      </p:pic>
      <p:grpSp>
        <p:nvGrpSpPr>
          <p:cNvPr id="4" name="组合 3"/>
          <p:cNvGrpSpPr/>
          <p:nvPr/>
        </p:nvGrpSpPr>
        <p:grpSpPr>
          <a:xfrm>
            <a:off x="1240920" y="2149693"/>
            <a:ext cx="4103687" cy="2213158"/>
            <a:chOff x="380482" y="2355857"/>
            <a:chExt cx="4103687" cy="2213158"/>
          </a:xfrm>
        </p:grpSpPr>
        <p:sp>
          <p:nvSpPr>
            <p:cNvPr id="18" name="背景色块"/>
            <p:cNvSpPr/>
            <p:nvPr/>
          </p:nvSpPr>
          <p:spPr>
            <a:xfrm>
              <a:off x="380482" y="2355857"/>
              <a:ext cx="4103687" cy="2213158"/>
            </a:xfrm>
            <a:prstGeom prst="rect">
              <a:avLst/>
            </a:prstGeom>
            <a:solidFill>
              <a:schemeClr val="bg1">
                <a:alpha val="63000"/>
              </a:schemeClr>
            </a:solidFill>
            <a:ln>
              <a:noFill/>
            </a:ln>
            <a:effectLst>
              <a:outerShdw blurRad="889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目录英文"/>
            <p:cNvSpPr txBox="1"/>
            <p:nvPr/>
          </p:nvSpPr>
          <p:spPr>
            <a:xfrm>
              <a:off x="1175736" y="3296751"/>
              <a:ext cx="2669725" cy="461665"/>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CONTENTS</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 name="组合 5"/>
          <p:cNvGrpSpPr/>
          <p:nvPr/>
        </p:nvGrpSpPr>
        <p:grpSpPr>
          <a:xfrm>
            <a:off x="5831840" y="497354"/>
            <a:ext cx="6191250" cy="1254760"/>
            <a:chOff x="9185" y="2251"/>
            <a:chExt cx="9750" cy="1976"/>
          </a:xfrm>
        </p:grpSpPr>
        <p:grpSp>
          <p:nvGrpSpPr>
            <p:cNvPr id="24" name="校风 1"/>
            <p:cNvGrpSpPr/>
            <p:nvPr/>
          </p:nvGrpSpPr>
          <p:grpSpPr>
            <a:xfrm>
              <a:off x="10637" y="2251"/>
              <a:ext cx="8298" cy="1782"/>
              <a:chOff x="4593938" y="1288177"/>
              <a:chExt cx="5695624" cy="1131851"/>
            </a:xfrm>
          </p:grpSpPr>
          <p:sp>
            <p:nvSpPr>
              <p:cNvPr id="25" name="Strong Preparation"/>
              <p:cNvSpPr txBox="1"/>
              <p:nvPr/>
            </p:nvSpPr>
            <p:spPr>
              <a:xfrm>
                <a:off x="4594154" y="1896776"/>
                <a:ext cx="5695408" cy="5232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Research Back</a:t>
                </a:r>
                <a:r>
                  <a:rPr lang="en-US" altLang="zh-CN" sz="280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ground</a:t>
                </a:r>
              </a:p>
            </p:txBody>
          </p:sp>
          <p:sp>
            <p:nvSpPr>
              <p:cNvPr id="26" name="基础扎实"/>
              <p:cNvSpPr txBox="1"/>
              <p:nvPr/>
            </p:nvSpPr>
            <p:spPr>
              <a:xfrm>
                <a:off x="4593938" y="1288177"/>
                <a:ext cx="3350119" cy="521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80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矩形: 圆角 4"/>
            <p:cNvSpPr/>
            <p:nvPr/>
          </p:nvSpPr>
          <p:spPr>
            <a:xfrm>
              <a:off x="9185" y="3038"/>
              <a:ext cx="1189" cy="1189"/>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01</a:t>
              </a:r>
              <a:endParaRPr lang="zh-CN" altLang="en-US" sz="3200" dirty="0">
                <a:latin typeface="Arial" panose="020B0604020202020204" pitchFamily="34" charset="0"/>
                <a:cs typeface="Arial" panose="020B0604020202020204" pitchFamily="34" charset="0"/>
              </a:endParaRPr>
            </a:p>
          </p:txBody>
        </p:sp>
      </p:grpSp>
      <p:grpSp>
        <p:nvGrpSpPr>
          <p:cNvPr id="8" name="组合 7"/>
          <p:cNvGrpSpPr/>
          <p:nvPr/>
        </p:nvGrpSpPr>
        <p:grpSpPr>
          <a:xfrm>
            <a:off x="5831840" y="3186540"/>
            <a:ext cx="6191250" cy="754426"/>
            <a:chOff x="9184" y="4862"/>
            <a:chExt cx="9750" cy="1189"/>
          </a:xfrm>
        </p:grpSpPr>
        <p:sp>
          <p:nvSpPr>
            <p:cNvPr id="29" name="Diligent Effort"/>
            <p:cNvSpPr txBox="1"/>
            <p:nvPr/>
          </p:nvSpPr>
          <p:spPr>
            <a:xfrm>
              <a:off x="10636" y="5075"/>
              <a:ext cx="8298" cy="8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280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Research Work</a:t>
              </a:r>
            </a:p>
          </p:txBody>
        </p:sp>
        <p:sp>
          <p:nvSpPr>
            <p:cNvPr id="52" name="矩形: 圆角 51"/>
            <p:cNvSpPr/>
            <p:nvPr/>
          </p:nvSpPr>
          <p:spPr>
            <a:xfrm>
              <a:off x="9184" y="4862"/>
              <a:ext cx="1189" cy="1189"/>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03</a:t>
              </a:r>
              <a:endParaRPr lang="zh-CN" altLang="en-US" sz="3200" dirty="0">
                <a:latin typeface="Arial" panose="020B0604020202020204" pitchFamily="34" charset="0"/>
                <a:cs typeface="Arial" panose="020B0604020202020204" pitchFamily="34" charset="0"/>
              </a:endParaRPr>
            </a:p>
          </p:txBody>
        </p:sp>
      </p:grpSp>
      <p:grpSp>
        <p:nvGrpSpPr>
          <p:cNvPr id="15" name="组合 14"/>
          <p:cNvGrpSpPr/>
          <p:nvPr/>
        </p:nvGrpSpPr>
        <p:grpSpPr>
          <a:xfrm>
            <a:off x="5831840" y="2097554"/>
            <a:ext cx="6191250" cy="755015"/>
            <a:chOff x="9185" y="3038"/>
            <a:chExt cx="9750" cy="1189"/>
          </a:xfrm>
        </p:grpSpPr>
        <p:sp>
          <p:nvSpPr>
            <p:cNvPr id="17" name="Strong Preparation"/>
            <p:cNvSpPr txBox="1"/>
            <p:nvPr/>
          </p:nvSpPr>
          <p:spPr>
            <a:xfrm>
              <a:off x="10637" y="3293"/>
              <a:ext cx="8298" cy="8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800" b="0" i="0" u="none" strike="noStrike" cap="none" spc="0" normalizeH="0" baseline="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Related Work</a:t>
              </a:r>
            </a:p>
          </p:txBody>
        </p:sp>
        <p:sp>
          <p:nvSpPr>
            <p:cNvPr id="27" name="矩形: 圆角 4"/>
            <p:cNvSpPr/>
            <p:nvPr/>
          </p:nvSpPr>
          <p:spPr>
            <a:xfrm>
              <a:off x="9185" y="3038"/>
              <a:ext cx="1189" cy="1189"/>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02</a:t>
              </a:r>
              <a:endParaRPr lang="zh-CN" altLang="en-US" sz="3200" dirty="0">
                <a:latin typeface="Arial" panose="020B0604020202020204" pitchFamily="34" charset="0"/>
                <a:cs typeface="Arial" panose="020B0604020202020204" pitchFamily="34" charset="0"/>
              </a:endParaRPr>
            </a:p>
          </p:txBody>
        </p:sp>
      </p:grpSp>
      <p:grpSp>
        <p:nvGrpSpPr>
          <p:cNvPr id="9" name="组合 8"/>
          <p:cNvGrpSpPr/>
          <p:nvPr/>
        </p:nvGrpSpPr>
        <p:grpSpPr>
          <a:xfrm>
            <a:off x="5831840" y="4280684"/>
            <a:ext cx="5353050" cy="755015"/>
            <a:chOff x="9184" y="6681"/>
            <a:chExt cx="8430" cy="1189"/>
          </a:xfrm>
        </p:grpSpPr>
        <p:sp>
          <p:nvSpPr>
            <p:cNvPr id="33" name="Practical Attitude"/>
            <p:cNvSpPr txBox="1"/>
            <p:nvPr>
              <p:custDataLst>
                <p:tags r:id="rId6"/>
              </p:custDataLst>
            </p:nvPr>
          </p:nvSpPr>
          <p:spPr>
            <a:xfrm>
              <a:off x="10636" y="6863"/>
              <a:ext cx="6978" cy="8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Research Solution</a:t>
              </a:r>
            </a:p>
          </p:txBody>
        </p:sp>
        <p:sp>
          <p:nvSpPr>
            <p:cNvPr id="55" name="矩形: 圆角 54"/>
            <p:cNvSpPr/>
            <p:nvPr>
              <p:custDataLst>
                <p:tags r:id="rId7"/>
              </p:custDataLst>
            </p:nvPr>
          </p:nvSpPr>
          <p:spPr>
            <a:xfrm>
              <a:off x="9184" y="6681"/>
              <a:ext cx="1189" cy="1189"/>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04</a:t>
              </a:r>
              <a:endParaRPr lang="zh-CN" altLang="en-US" sz="3200" dirty="0">
                <a:latin typeface="Arial" panose="020B0604020202020204" pitchFamily="34" charset="0"/>
                <a:cs typeface="Arial" panose="020B0604020202020204" pitchFamily="34" charset="0"/>
              </a:endParaRPr>
            </a:p>
          </p:txBody>
        </p:sp>
      </p:grpSp>
      <p:grpSp>
        <p:nvGrpSpPr>
          <p:cNvPr id="3" name="组合 2"/>
          <p:cNvGrpSpPr/>
          <p:nvPr/>
        </p:nvGrpSpPr>
        <p:grpSpPr>
          <a:xfrm>
            <a:off x="5831840" y="5375424"/>
            <a:ext cx="5353050" cy="755015"/>
            <a:chOff x="9184" y="6681"/>
            <a:chExt cx="8430" cy="1189"/>
          </a:xfrm>
        </p:grpSpPr>
        <p:sp>
          <p:nvSpPr>
            <p:cNvPr id="10" name="Practical Attitude"/>
            <p:cNvSpPr txBox="1"/>
            <p:nvPr>
              <p:custDataLst>
                <p:tags r:id="rId4"/>
              </p:custDataLst>
            </p:nvPr>
          </p:nvSpPr>
          <p:spPr>
            <a:xfrm>
              <a:off x="10636" y="6875"/>
              <a:ext cx="6978" cy="8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Research Progress</a:t>
              </a:r>
            </a:p>
          </p:txBody>
        </p:sp>
        <p:sp>
          <p:nvSpPr>
            <p:cNvPr id="12" name="矩形: 圆角 54"/>
            <p:cNvSpPr/>
            <p:nvPr>
              <p:custDataLst>
                <p:tags r:id="rId5"/>
              </p:custDataLst>
            </p:nvPr>
          </p:nvSpPr>
          <p:spPr>
            <a:xfrm>
              <a:off x="9184" y="6681"/>
              <a:ext cx="1189" cy="1189"/>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05</a:t>
              </a:r>
              <a:endParaRPr lang="zh-CN" altLang="en-US" sz="3200" dirty="0">
                <a:latin typeface="Arial" panose="020B0604020202020204" pitchFamily="34" charset="0"/>
                <a:cs typeface="Arial" panose="020B0604020202020204" pitchFamily="34" charset="0"/>
              </a:endParaRPr>
            </a:p>
          </p:txBody>
        </p:sp>
      </p:grpSp>
      <p:grpSp>
        <p:nvGrpSpPr>
          <p:cNvPr id="31" name="组合 30"/>
          <p:cNvGrpSpPr/>
          <p:nvPr/>
        </p:nvGrpSpPr>
        <p:grpSpPr>
          <a:xfrm>
            <a:off x="303132" y="596028"/>
            <a:ext cx="1102888" cy="1127507"/>
            <a:chOff x="497095" y="935451"/>
            <a:chExt cx="1102888" cy="1127507"/>
          </a:xfrm>
        </p:grpSpPr>
        <p:grpSp>
          <p:nvGrpSpPr>
            <p:cNvPr id="35" name="组合 34"/>
            <p:cNvGrpSpPr/>
            <p:nvPr/>
          </p:nvGrpSpPr>
          <p:grpSpPr bwMode="auto">
            <a:xfrm>
              <a:off x="664946" y="1107283"/>
              <a:ext cx="935037" cy="955675"/>
              <a:chOff x="2841528" y="858211"/>
              <a:chExt cx="934595" cy="955109"/>
            </a:xfrm>
          </p:grpSpPr>
          <p:sp>
            <p:nvSpPr>
              <p:cNvPr id="36" name="矩形 35"/>
              <p:cNvSpPr/>
              <p:nvPr>
                <p:custDataLst>
                  <p:tags r:id="rId2"/>
                </p:custDataLst>
              </p:nvPr>
            </p:nvSpPr>
            <p:spPr>
              <a:xfrm>
                <a:off x="2841528" y="858211"/>
                <a:ext cx="769573" cy="769482"/>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7" name="矩形 36"/>
              <p:cNvSpPr/>
              <p:nvPr>
                <p:custDataLst>
                  <p:tags r:id="rId3"/>
                </p:custDataLst>
              </p:nvPr>
            </p:nvSpPr>
            <p:spPr>
              <a:xfrm>
                <a:off x="3217587" y="1254851"/>
                <a:ext cx="558536" cy="558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8" name="矩形: 圆角 5"/>
            <p:cNvSpPr/>
            <p:nvPr>
              <p:custDataLst>
                <p:tags r:id="rId1"/>
              </p:custDataLst>
            </p:nvPr>
          </p:nvSpPr>
          <p:spPr>
            <a:xfrm>
              <a:off x="497095" y="935451"/>
              <a:ext cx="558799" cy="561192"/>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灯片编号占位符 12"/>
          <p:cNvSpPr>
            <a:spLocks noGrp="1"/>
          </p:cNvSpPr>
          <p:nvPr>
            <p:ph type="sldNum" sz="quarter" idx="12"/>
          </p:nvPr>
        </p:nvSpPr>
        <p:spPr/>
        <p:txBody>
          <a:bodyPr/>
          <a:lstStyle/>
          <a:p>
            <a:fld id="{9D55DC8D-C4F0-4F0D-B826-92573808DA56}" type="slidenum">
              <a:rPr lang="zh-CN" altLang="en-US"/>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04219"/>
            <a:ext cx="12192000" cy="28495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1"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0" y="2006600"/>
            <a:ext cx="12192000" cy="15484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bwMode="auto">
          <a:xfrm>
            <a:off x="946151" y="2000250"/>
            <a:ext cx="153987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dirty="0">
                <a:solidFill>
                  <a:schemeClr val="bg1"/>
                </a:solidFill>
                <a:latin typeface="Impact" panose="020B0806030902050204" pitchFamily="34" charset="0"/>
              </a:rPr>
              <a:t>5</a:t>
            </a: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2486026" y="4853781"/>
            <a:ext cx="9705974" cy="13447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trong Preparation"/>
          <p:cNvSpPr txBox="1"/>
          <p:nvPr/>
        </p:nvSpPr>
        <p:spPr>
          <a:xfrm>
            <a:off x="6096000" y="3616001"/>
            <a:ext cx="6096000" cy="58477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en-US" altLang="zh-CN" sz="32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Research Progress</a:t>
            </a:r>
          </a:p>
        </p:txBody>
      </p:sp>
      <p:sp>
        <p:nvSpPr>
          <p:cNvPr id="4" name="灯片编号占位符 3"/>
          <p:cNvSpPr>
            <a:spLocks noGrp="1"/>
          </p:cNvSpPr>
          <p:nvPr>
            <p:ph type="sldNum" sz="quarter" idx="12"/>
          </p:nvPr>
        </p:nvSpPr>
        <p:spPr/>
        <p:txBody>
          <a:bodyPr/>
          <a:lstStyle/>
          <a:p>
            <a:fld id="{9D55DC8D-C4F0-4F0D-B826-92573808DA56}" type="slidenum">
              <a:rPr lang="zh-CN" altLang="en-US"/>
              <a:t>20</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ntr" presetSubtype="8" fill="hold" grpId="0" nodeType="withEffect">
                                  <p:stCondLst>
                                    <p:cond delay="200"/>
                                  </p:stCondLst>
                                  <p:childTnLst>
                                    <p:set>
                                      <p:cBhvr>
                                        <p:cTn id="9" dur="200"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p>
        </p:txBody>
      </p:sp>
      <p:sp>
        <p:nvSpPr>
          <p:cNvPr id="13" name="矩形 12"/>
          <p:cNvSpPr/>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11"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45" name="矩形: 圆角 44"/>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4" name="灯片编号占位符 3"/>
          <p:cNvSpPr>
            <a:spLocks noGrp="1"/>
          </p:cNvSpPr>
          <p:nvPr>
            <p:ph type="sldNum" sz="quarter" idx="12"/>
          </p:nvPr>
        </p:nvSpPr>
        <p:spPr/>
        <p:txBody>
          <a:bodyPr/>
          <a:lstStyle/>
          <a:p>
            <a:fld id="{9D55DC8D-C4F0-4F0D-B826-92573808DA56}" type="slidenum">
              <a:rPr lang="zh-CN" altLang="en-US"/>
              <a:t>21</a:t>
            </a:fld>
            <a:endParaRPr lang="zh-CN" altLang="en-US"/>
          </a:p>
        </p:txBody>
      </p:sp>
      <p:sp>
        <p:nvSpPr>
          <p:cNvPr id="6" name="文本框 5">
            <a:extLst>
              <a:ext uri="{FF2B5EF4-FFF2-40B4-BE49-F238E27FC236}">
                <a16:creationId xmlns:a16="http://schemas.microsoft.com/office/drawing/2014/main" id="{3F771F9D-DF1D-7C48-3734-376658F1C1A7}"/>
              </a:ext>
            </a:extLst>
          </p:cNvPr>
          <p:cNvSpPr txBox="1"/>
          <p:nvPr/>
        </p:nvSpPr>
        <p:spPr>
          <a:xfrm>
            <a:off x="3046615" y="3248490"/>
            <a:ext cx="6093228" cy="369332"/>
          </a:xfrm>
          <a:prstGeom prst="rect">
            <a:avLst/>
          </a:prstGeom>
          <a:noFill/>
        </p:spPr>
        <p:txBody>
          <a:bodyPr wrap="square">
            <a:spAutoFit/>
          </a:bodyPr>
          <a:lstStyle/>
          <a:p>
            <a:r>
              <a:rPr lang="en-US" altLang="zh-CN" b="0" dirty="0">
                <a:solidFill>
                  <a:srgbClr val="B5CEA8"/>
                </a:solidFill>
                <a:effectLst/>
                <a:latin typeface="Consolas" panose="020B0609020204030204" pitchFamily="49" charset="0"/>
              </a:rPr>
              <a:t>360</a:t>
            </a:r>
            <a:endParaRPr lang="zh-CN" altLang="en-US" b="0" dirty="0">
              <a:solidFill>
                <a:srgbClr val="CCCCCC"/>
              </a:solidFill>
              <a:effectLst/>
              <a:latin typeface="Consolas" panose="020B0609020204030204" pitchFamily="49" charset="0"/>
            </a:endParaRPr>
          </a:p>
        </p:txBody>
      </p:sp>
      <p:graphicFrame>
        <p:nvGraphicFramePr>
          <p:cNvPr id="10" name="表格 9">
            <a:extLst>
              <a:ext uri="{FF2B5EF4-FFF2-40B4-BE49-F238E27FC236}">
                <a16:creationId xmlns:a16="http://schemas.microsoft.com/office/drawing/2014/main" id="{5894DFF6-E65F-A96A-E93C-9180887EADF8}"/>
              </a:ext>
            </a:extLst>
          </p:cNvPr>
          <p:cNvGraphicFramePr>
            <a:graphicFrameLocks noGrp="1"/>
          </p:cNvGraphicFramePr>
          <p:nvPr>
            <p:extLst>
              <p:ext uri="{D42A27DB-BD31-4B8C-83A1-F6EECF244321}">
                <p14:modId xmlns:p14="http://schemas.microsoft.com/office/powerpoint/2010/main" val="696094751"/>
              </p:ext>
            </p:extLst>
          </p:nvPr>
        </p:nvGraphicFramePr>
        <p:xfrm>
          <a:off x="838200" y="950874"/>
          <a:ext cx="10716492" cy="4351338"/>
        </p:xfrm>
        <a:graphic>
          <a:graphicData uri="http://schemas.openxmlformats.org/drawingml/2006/table">
            <a:tbl>
              <a:tblPr firstRow="1" bandRow="1">
                <a:tableStyleId>{5C22544A-7EE6-4342-B048-85BDC9FD1C3A}</a:tableStyleId>
              </a:tblPr>
              <a:tblGrid>
                <a:gridCol w="1786082">
                  <a:extLst>
                    <a:ext uri="{9D8B030D-6E8A-4147-A177-3AD203B41FA5}">
                      <a16:colId xmlns:a16="http://schemas.microsoft.com/office/drawing/2014/main" val="2065500455"/>
                    </a:ext>
                  </a:extLst>
                </a:gridCol>
                <a:gridCol w="1786082">
                  <a:extLst>
                    <a:ext uri="{9D8B030D-6E8A-4147-A177-3AD203B41FA5}">
                      <a16:colId xmlns:a16="http://schemas.microsoft.com/office/drawing/2014/main" val="2016353264"/>
                    </a:ext>
                  </a:extLst>
                </a:gridCol>
                <a:gridCol w="1786082">
                  <a:extLst>
                    <a:ext uri="{9D8B030D-6E8A-4147-A177-3AD203B41FA5}">
                      <a16:colId xmlns:a16="http://schemas.microsoft.com/office/drawing/2014/main" val="2607544170"/>
                    </a:ext>
                  </a:extLst>
                </a:gridCol>
                <a:gridCol w="1786082">
                  <a:extLst>
                    <a:ext uri="{9D8B030D-6E8A-4147-A177-3AD203B41FA5}">
                      <a16:colId xmlns:a16="http://schemas.microsoft.com/office/drawing/2014/main" val="1668065790"/>
                    </a:ext>
                  </a:extLst>
                </a:gridCol>
                <a:gridCol w="1786082">
                  <a:extLst>
                    <a:ext uri="{9D8B030D-6E8A-4147-A177-3AD203B41FA5}">
                      <a16:colId xmlns:a16="http://schemas.microsoft.com/office/drawing/2014/main" val="3184412359"/>
                    </a:ext>
                  </a:extLst>
                </a:gridCol>
                <a:gridCol w="1786082">
                  <a:extLst>
                    <a:ext uri="{9D8B030D-6E8A-4147-A177-3AD203B41FA5}">
                      <a16:colId xmlns:a16="http://schemas.microsoft.com/office/drawing/2014/main" val="1973486002"/>
                    </a:ext>
                  </a:extLst>
                </a:gridCol>
              </a:tblGrid>
              <a:tr h="514826">
                <a:tc>
                  <a:txBody>
                    <a:bodyPr/>
                    <a:lstStyle/>
                    <a:p>
                      <a:endParaRPr lang="zh-CN" altLang="en-US"/>
                    </a:p>
                  </a:txBody>
                  <a:tcPr/>
                </a:tc>
                <a:tc>
                  <a:txBody>
                    <a:bodyPr/>
                    <a:lstStyle/>
                    <a:p>
                      <a:r>
                        <a:rPr lang="en-US" altLang="zh-CN" dirty="0"/>
                        <a:t>IP</a:t>
                      </a:r>
                      <a:endParaRPr lang="zh-CN" altLang="en-US" dirty="0"/>
                    </a:p>
                  </a:txBody>
                  <a:tcPr/>
                </a:tc>
                <a:tc>
                  <a:txBody>
                    <a:bodyPr/>
                    <a:lstStyle/>
                    <a:p>
                      <a:r>
                        <a:rPr lang="en-US" altLang="zh-CN" dirty="0"/>
                        <a:t>PU</a:t>
                      </a:r>
                      <a:endParaRPr lang="zh-CN" altLang="en-US" dirty="0"/>
                    </a:p>
                  </a:txBody>
                  <a:tcPr/>
                </a:tc>
                <a:tc>
                  <a:txBody>
                    <a:bodyPr/>
                    <a:lstStyle/>
                    <a:p>
                      <a:r>
                        <a:rPr lang="en-US" altLang="zh-CN" dirty="0"/>
                        <a:t>SV</a:t>
                      </a:r>
                      <a:endParaRPr lang="zh-CN" altLang="en-US" dirty="0"/>
                    </a:p>
                  </a:txBody>
                  <a:tcPr/>
                </a:tc>
                <a:tc>
                  <a:txBody>
                    <a:bodyPr/>
                    <a:lstStyle/>
                    <a:p>
                      <a:r>
                        <a:rPr lang="en-US" altLang="zh-CN" dirty="0"/>
                        <a:t>DC</a:t>
                      </a:r>
                      <a:endParaRPr lang="zh-CN" altLang="en-US" dirty="0"/>
                    </a:p>
                  </a:txBody>
                  <a:tcPr/>
                </a:tc>
                <a:tc>
                  <a:txBody>
                    <a:bodyPr/>
                    <a:lstStyle/>
                    <a:p>
                      <a:r>
                        <a:rPr lang="en-US" altLang="zh-CN" dirty="0"/>
                        <a:t>HU2018</a:t>
                      </a:r>
                      <a:endParaRPr lang="zh-CN" altLang="en-US" dirty="0"/>
                    </a:p>
                  </a:txBody>
                  <a:tcPr/>
                </a:tc>
                <a:extLst>
                  <a:ext uri="{0D108BD9-81ED-4DB2-BD59-A6C34878D82A}">
                    <a16:rowId xmlns:a16="http://schemas.microsoft.com/office/drawing/2014/main" val="477012321"/>
                  </a:ext>
                </a:extLst>
              </a:tr>
              <a:tr h="888604">
                <a:tc>
                  <a:txBody>
                    <a:bodyPr/>
                    <a:lstStyle/>
                    <a:p>
                      <a:r>
                        <a:rPr lang="zh-CN" altLang="en-US" dirty="0"/>
                        <a:t>波段范围（</a:t>
                      </a:r>
                      <a:r>
                        <a:rPr lang="en-US" altLang="zh-CN" dirty="0"/>
                        <a:t>nm</a:t>
                      </a:r>
                      <a:r>
                        <a:rPr lang="zh-CN" altLang="en-US" dirty="0"/>
                        <a:t>）</a:t>
                      </a:r>
                    </a:p>
                  </a:txBody>
                  <a:tcPr/>
                </a:tc>
                <a:tc>
                  <a:txBody>
                    <a:bodyPr/>
                    <a:lstStyle/>
                    <a:p>
                      <a:r>
                        <a:rPr lang="en-US" altLang="zh-CN" dirty="0"/>
                        <a:t>400-2500</a:t>
                      </a:r>
                      <a:endParaRPr lang="zh-CN" altLang="en-US" dirty="0"/>
                    </a:p>
                  </a:txBody>
                  <a:tcPr/>
                </a:tc>
                <a:tc>
                  <a:txBody>
                    <a:bodyPr/>
                    <a:lstStyle/>
                    <a:p>
                      <a:r>
                        <a:rPr lang="en-US" altLang="zh-CN" dirty="0"/>
                        <a:t>430-860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400-2500</a:t>
                      </a:r>
                      <a:endParaRPr lang="zh-CN" altLang="en-US" dirty="0"/>
                    </a:p>
                    <a:p>
                      <a:endParaRPr lang="zh-CN" altLang="en-US" dirty="0"/>
                    </a:p>
                  </a:txBody>
                  <a:tcPr/>
                </a:tc>
                <a:tc>
                  <a:txBody>
                    <a:bodyPr/>
                    <a:lstStyle/>
                    <a:p>
                      <a:r>
                        <a:rPr lang="en-US" altLang="zh-CN" dirty="0"/>
                        <a:t>400-2400</a:t>
                      </a:r>
                      <a:endParaRPr lang="zh-CN" altLang="en-US" dirty="0"/>
                    </a:p>
                  </a:txBody>
                  <a:tcPr/>
                </a:tc>
                <a:tc>
                  <a:txBody>
                    <a:bodyPr/>
                    <a:lstStyle/>
                    <a:p>
                      <a:r>
                        <a:rPr lang="en-US" altLang="zh-CN" dirty="0"/>
                        <a:t>380-1050</a:t>
                      </a:r>
                      <a:endParaRPr lang="zh-CN" altLang="en-US" dirty="0"/>
                    </a:p>
                  </a:txBody>
                  <a:tcPr/>
                </a:tc>
                <a:extLst>
                  <a:ext uri="{0D108BD9-81ED-4DB2-BD59-A6C34878D82A}">
                    <a16:rowId xmlns:a16="http://schemas.microsoft.com/office/drawing/2014/main" val="2650164428"/>
                  </a:ext>
                </a:extLst>
              </a:tr>
              <a:tr h="514826">
                <a:tc>
                  <a:txBody>
                    <a:bodyPr/>
                    <a:lstStyle/>
                    <a:p>
                      <a:r>
                        <a:rPr lang="zh-CN" altLang="en-US" dirty="0"/>
                        <a:t>光谱分辨率</a:t>
                      </a:r>
                    </a:p>
                  </a:txBody>
                  <a:tcPr/>
                </a:tc>
                <a:tc>
                  <a:txBody>
                    <a:bodyPr/>
                    <a:lstStyle/>
                    <a:p>
                      <a:r>
                        <a:rPr lang="en-US" altLang="zh-CN"/>
                        <a:t>9.374nm</a:t>
                      </a:r>
                      <a:endParaRPr lang="zh-CN" altLang="en-US" dirty="0"/>
                    </a:p>
                  </a:txBody>
                  <a:tcPr/>
                </a:tc>
                <a:tc>
                  <a:txBody>
                    <a:bodyPr/>
                    <a:lstStyle/>
                    <a:p>
                      <a:r>
                        <a:rPr lang="en-US" altLang="zh-CN" dirty="0"/>
                        <a:t>4nm</a:t>
                      </a:r>
                      <a:endParaRPr lang="zh-CN" altLang="en-US" dirty="0"/>
                    </a:p>
                  </a:txBody>
                  <a:tcPr/>
                </a:tc>
                <a:tc>
                  <a:txBody>
                    <a:bodyPr/>
                    <a:lstStyle/>
                    <a:p>
                      <a:r>
                        <a:rPr lang="en-US" altLang="zh-CN" dirty="0"/>
                        <a:t>9.375nm</a:t>
                      </a:r>
                      <a:endParaRPr lang="zh-CN" altLang="en-US" dirty="0"/>
                    </a:p>
                  </a:txBody>
                  <a:tcPr/>
                </a:tc>
                <a:tc>
                  <a:txBody>
                    <a:bodyPr/>
                    <a:lstStyle/>
                    <a:p>
                      <a:r>
                        <a:rPr lang="en-US" altLang="zh-CN" dirty="0"/>
                        <a:t>10nm</a:t>
                      </a:r>
                      <a:endParaRPr lang="zh-CN" altLang="en-US" dirty="0"/>
                    </a:p>
                  </a:txBody>
                  <a:tcPr/>
                </a:tc>
                <a:tc>
                  <a:txBody>
                    <a:bodyPr/>
                    <a:lstStyle/>
                    <a:p>
                      <a:r>
                        <a:rPr lang="en-US" altLang="zh-CN" dirty="0"/>
                        <a:t>13.4nm</a:t>
                      </a:r>
                      <a:endParaRPr lang="zh-CN" altLang="en-US" dirty="0"/>
                    </a:p>
                  </a:txBody>
                  <a:tcPr/>
                </a:tc>
                <a:extLst>
                  <a:ext uri="{0D108BD9-81ED-4DB2-BD59-A6C34878D82A}">
                    <a16:rowId xmlns:a16="http://schemas.microsoft.com/office/drawing/2014/main" val="3939411479"/>
                  </a:ext>
                </a:extLst>
              </a:tr>
              <a:tr h="888604">
                <a:tc>
                  <a:txBody>
                    <a:bodyPr/>
                    <a:lstStyle/>
                    <a:p>
                      <a:r>
                        <a:rPr lang="zh-CN" altLang="en-US" dirty="0"/>
                        <a:t>空间分辨率</a:t>
                      </a:r>
                      <a:r>
                        <a:rPr lang="en-US" altLang="zh-CN" dirty="0"/>
                        <a:t>(m)</a:t>
                      </a:r>
                      <a:endParaRPr lang="zh-CN" altLang="en-US" dirty="0"/>
                    </a:p>
                  </a:txBody>
                  <a:tcPr/>
                </a:tc>
                <a:tc>
                  <a:txBody>
                    <a:bodyPr/>
                    <a:lstStyle/>
                    <a:p>
                      <a:r>
                        <a:rPr lang="en-US" altLang="zh-CN" dirty="0"/>
                        <a:t>20</a:t>
                      </a:r>
                      <a:endParaRPr lang="zh-CN" altLang="en-US" dirty="0"/>
                    </a:p>
                  </a:txBody>
                  <a:tcPr/>
                </a:tc>
                <a:tc>
                  <a:txBody>
                    <a:bodyPr/>
                    <a:lstStyle/>
                    <a:p>
                      <a:r>
                        <a:rPr lang="en-US" altLang="zh-CN" dirty="0"/>
                        <a:t>1.3</a:t>
                      </a:r>
                      <a:endParaRPr lang="zh-CN" altLang="en-US" dirty="0"/>
                    </a:p>
                  </a:txBody>
                  <a:tcPr/>
                </a:tc>
                <a:tc>
                  <a:txBody>
                    <a:bodyPr/>
                    <a:lstStyle/>
                    <a:p>
                      <a:r>
                        <a:rPr lang="en-US" altLang="zh-CN" dirty="0"/>
                        <a:t>3.7</a:t>
                      </a:r>
                      <a:endParaRPr lang="zh-CN" altLang="en-US" dirty="0"/>
                    </a:p>
                  </a:txBody>
                  <a:tcPr/>
                </a:tc>
                <a:tc>
                  <a:txBody>
                    <a:bodyPr/>
                    <a:lstStyle/>
                    <a:p>
                      <a:r>
                        <a:rPr lang="en-US" altLang="zh-CN" dirty="0"/>
                        <a:t>3</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614718046"/>
                  </a:ext>
                </a:extLst>
              </a:tr>
              <a:tr h="514826">
                <a:tc>
                  <a:txBody>
                    <a:bodyPr/>
                    <a:lstStyle/>
                    <a:p>
                      <a:r>
                        <a:rPr lang="zh-CN" altLang="en-US" dirty="0"/>
                        <a:t>空间大小</a:t>
                      </a:r>
                    </a:p>
                  </a:txBody>
                  <a:tcPr/>
                </a:tc>
                <a:tc>
                  <a:txBody>
                    <a:bodyPr/>
                    <a:lstStyle/>
                    <a:p>
                      <a:r>
                        <a:rPr lang="en-US" altLang="zh-CN" dirty="0"/>
                        <a:t>145 145</a:t>
                      </a:r>
                      <a:endParaRPr lang="zh-CN" altLang="en-US" dirty="0"/>
                    </a:p>
                  </a:txBody>
                  <a:tcPr/>
                </a:tc>
                <a:tc>
                  <a:txBody>
                    <a:bodyPr/>
                    <a:lstStyle/>
                    <a:p>
                      <a:r>
                        <a:rPr lang="en-US" altLang="zh-CN" dirty="0"/>
                        <a:t>610 340</a:t>
                      </a:r>
                      <a:endParaRPr lang="zh-CN" altLang="en-US" dirty="0"/>
                    </a:p>
                  </a:txBody>
                  <a:tcPr/>
                </a:tc>
                <a:tc>
                  <a:txBody>
                    <a:bodyPr/>
                    <a:lstStyle/>
                    <a:p>
                      <a:r>
                        <a:rPr lang="en-US" altLang="zh-CN" dirty="0"/>
                        <a:t>512 217</a:t>
                      </a:r>
                      <a:endParaRPr lang="zh-CN" altLang="en-US" dirty="0"/>
                    </a:p>
                  </a:txBody>
                  <a:tcPr/>
                </a:tc>
                <a:tc>
                  <a:txBody>
                    <a:bodyPr/>
                    <a:lstStyle/>
                    <a:p>
                      <a:r>
                        <a:rPr lang="en-US" altLang="zh-CN" dirty="0"/>
                        <a:t>1280 307</a:t>
                      </a:r>
                      <a:endParaRPr lang="zh-CN" altLang="en-US" dirty="0"/>
                    </a:p>
                  </a:txBody>
                  <a:tcPr/>
                </a:tc>
                <a:tc>
                  <a:txBody>
                    <a:bodyPr/>
                    <a:lstStyle/>
                    <a:p>
                      <a:r>
                        <a:rPr lang="en-US" altLang="zh-CN" dirty="0"/>
                        <a:t>2384 304</a:t>
                      </a:r>
                      <a:endParaRPr lang="zh-CN" altLang="en-US" dirty="0"/>
                    </a:p>
                  </a:txBody>
                  <a:tcPr/>
                </a:tc>
                <a:extLst>
                  <a:ext uri="{0D108BD9-81ED-4DB2-BD59-A6C34878D82A}">
                    <a16:rowId xmlns:a16="http://schemas.microsoft.com/office/drawing/2014/main" val="2774723497"/>
                  </a:ext>
                </a:extLst>
              </a:tr>
              <a:tr h="514826">
                <a:tc>
                  <a:txBody>
                    <a:bodyPr/>
                    <a:lstStyle/>
                    <a:p>
                      <a:r>
                        <a:rPr lang="zh-CN" altLang="en-US" dirty="0"/>
                        <a:t>剩余光谱数</a:t>
                      </a:r>
                    </a:p>
                  </a:txBody>
                  <a:tcPr/>
                </a:tc>
                <a:tc>
                  <a:txBody>
                    <a:bodyPr/>
                    <a:lstStyle/>
                    <a:p>
                      <a:r>
                        <a:rPr lang="en-US" altLang="zh-CN" dirty="0"/>
                        <a:t>200</a:t>
                      </a:r>
                      <a:endParaRPr lang="zh-CN" altLang="en-US" dirty="0"/>
                    </a:p>
                  </a:txBody>
                  <a:tcPr/>
                </a:tc>
                <a:tc>
                  <a:txBody>
                    <a:bodyPr/>
                    <a:lstStyle/>
                    <a:p>
                      <a:r>
                        <a:rPr lang="en-US" altLang="zh-CN" dirty="0"/>
                        <a:t>103</a:t>
                      </a:r>
                      <a:endParaRPr lang="zh-CN" altLang="en-US" dirty="0"/>
                    </a:p>
                  </a:txBody>
                  <a:tcPr/>
                </a:tc>
                <a:tc>
                  <a:txBody>
                    <a:bodyPr/>
                    <a:lstStyle/>
                    <a:p>
                      <a:r>
                        <a:rPr lang="en-US" altLang="zh-CN" dirty="0"/>
                        <a:t>204</a:t>
                      </a:r>
                      <a:endParaRPr lang="zh-CN" altLang="en-US" dirty="0"/>
                    </a:p>
                  </a:txBody>
                  <a:tcPr/>
                </a:tc>
                <a:tc>
                  <a:txBody>
                    <a:bodyPr/>
                    <a:lstStyle/>
                    <a:p>
                      <a:r>
                        <a:rPr lang="en-US" altLang="zh-CN" dirty="0"/>
                        <a:t>191</a:t>
                      </a:r>
                      <a:endParaRPr lang="zh-CN" altLang="en-US" dirty="0"/>
                    </a:p>
                  </a:txBody>
                  <a:tcPr/>
                </a:tc>
                <a:tc>
                  <a:txBody>
                    <a:bodyPr/>
                    <a:lstStyle/>
                    <a:p>
                      <a:r>
                        <a:rPr lang="en-US" altLang="zh-CN" dirty="0"/>
                        <a:t>50</a:t>
                      </a:r>
                      <a:endParaRPr lang="zh-CN" altLang="en-US" dirty="0"/>
                    </a:p>
                  </a:txBody>
                  <a:tcPr/>
                </a:tc>
                <a:extLst>
                  <a:ext uri="{0D108BD9-81ED-4DB2-BD59-A6C34878D82A}">
                    <a16:rowId xmlns:a16="http://schemas.microsoft.com/office/drawing/2014/main" val="2396699355"/>
                  </a:ext>
                </a:extLst>
              </a:tr>
              <a:tr h="514826">
                <a:tc>
                  <a:txBody>
                    <a:bodyPr/>
                    <a:lstStyle/>
                    <a:p>
                      <a:r>
                        <a:rPr lang="zh-CN" altLang="en-US" dirty="0"/>
                        <a:t>原始光谱数</a:t>
                      </a:r>
                    </a:p>
                  </a:txBody>
                  <a:tcPr/>
                </a:tc>
                <a:tc>
                  <a:txBody>
                    <a:bodyPr/>
                    <a:lstStyle/>
                    <a:p>
                      <a:r>
                        <a:rPr lang="en-US" altLang="zh-CN" dirty="0"/>
                        <a:t>224</a:t>
                      </a:r>
                      <a:endParaRPr lang="zh-CN" altLang="en-US" dirty="0"/>
                    </a:p>
                  </a:txBody>
                  <a:tcPr/>
                </a:tc>
                <a:tc>
                  <a:txBody>
                    <a:bodyPr/>
                    <a:lstStyle/>
                    <a:p>
                      <a:r>
                        <a:rPr lang="en-US" altLang="zh-CN" dirty="0"/>
                        <a:t>115</a:t>
                      </a:r>
                      <a:endParaRPr lang="zh-CN" altLang="en-US" dirty="0"/>
                    </a:p>
                  </a:txBody>
                  <a:tcPr/>
                </a:tc>
                <a:tc>
                  <a:txBody>
                    <a:bodyPr/>
                    <a:lstStyle/>
                    <a:p>
                      <a:r>
                        <a:rPr lang="en-US" altLang="zh-CN" dirty="0"/>
                        <a:t>224</a:t>
                      </a:r>
                      <a:endParaRPr lang="zh-CN" altLang="en-US" dirty="0"/>
                    </a:p>
                  </a:txBody>
                  <a:tcPr/>
                </a:tc>
                <a:tc>
                  <a:txBody>
                    <a:bodyPr/>
                    <a:lstStyle/>
                    <a:p>
                      <a:r>
                        <a:rPr lang="en-US" altLang="zh-CN" dirty="0"/>
                        <a:t>191</a:t>
                      </a:r>
                      <a:endParaRPr lang="zh-CN" altLang="en-US" dirty="0"/>
                    </a:p>
                  </a:txBody>
                  <a:tcPr/>
                </a:tc>
                <a:tc>
                  <a:txBody>
                    <a:bodyPr/>
                    <a:lstStyle/>
                    <a:p>
                      <a:r>
                        <a:rPr lang="en-US" altLang="zh-CN" dirty="0"/>
                        <a:t>50</a:t>
                      </a:r>
                      <a:endParaRPr lang="zh-CN" altLang="en-US" dirty="0"/>
                    </a:p>
                  </a:txBody>
                  <a:tcPr/>
                </a:tc>
                <a:extLst>
                  <a:ext uri="{0D108BD9-81ED-4DB2-BD59-A6C34878D82A}">
                    <a16:rowId xmlns:a16="http://schemas.microsoft.com/office/drawing/2014/main" val="1119838487"/>
                  </a:ext>
                </a:extLst>
              </a:tr>
            </a:tbl>
          </a:graphicData>
        </a:graphic>
      </p:graphicFrame>
    </p:spTree>
    <p:extLst>
      <p:ext uri="{BB962C8B-B14F-4D97-AF65-F5344CB8AC3E}">
        <p14:creationId xmlns:p14="http://schemas.microsoft.com/office/powerpoint/2010/main" val="2648072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p>
        </p:txBody>
      </p:sp>
      <p:sp>
        <p:nvSpPr>
          <p:cNvPr id="13" name="矩形 12"/>
          <p:cNvSpPr/>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11"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45" name="矩形: 圆角 44"/>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4" name="灯片编号占位符 3"/>
          <p:cNvSpPr>
            <a:spLocks noGrp="1"/>
          </p:cNvSpPr>
          <p:nvPr>
            <p:ph type="sldNum" sz="quarter" idx="12"/>
          </p:nvPr>
        </p:nvSpPr>
        <p:spPr/>
        <p:txBody>
          <a:bodyPr/>
          <a:lstStyle/>
          <a:p>
            <a:fld id="{9D55DC8D-C4F0-4F0D-B826-92573808DA56}" type="slidenum">
              <a:rPr lang="zh-CN" altLang="en-US"/>
              <a:t>22</a:t>
            </a:fld>
            <a:endParaRPr lang="zh-CN" altLang="en-US"/>
          </a:p>
        </p:txBody>
      </p:sp>
      <p:sp>
        <p:nvSpPr>
          <p:cNvPr id="5" name="文本框 4">
            <a:extLst>
              <a:ext uri="{FF2B5EF4-FFF2-40B4-BE49-F238E27FC236}">
                <a16:creationId xmlns:a16="http://schemas.microsoft.com/office/drawing/2014/main" id="{6DDD705B-B723-3652-7E84-971AF3A942B7}"/>
              </a:ext>
            </a:extLst>
          </p:cNvPr>
          <p:cNvSpPr txBox="1"/>
          <p:nvPr/>
        </p:nvSpPr>
        <p:spPr>
          <a:xfrm>
            <a:off x="922338" y="3073578"/>
            <a:ext cx="10956924" cy="707886"/>
          </a:xfrm>
          <a:prstGeom prst="rect">
            <a:avLst/>
          </a:prstGeom>
          <a:noFill/>
        </p:spPr>
        <p:txBody>
          <a:bodyPr wrap="square">
            <a:spAutoFit/>
          </a:bodyPr>
          <a:lstStyle/>
          <a:p>
            <a:pPr algn="ctr"/>
            <a:r>
              <a:rPr lang="en-US" altLang="zh-CN" sz="4000" dirty="0"/>
              <a:t>Experiment in traditional setting (</a:t>
            </a:r>
            <a:r>
              <a:rPr lang="en-US" altLang="zh-CN" sz="4000" dirty="0" err="1"/>
              <a:t>pResNet</a:t>
            </a:r>
            <a:r>
              <a:rPr lang="en-US" altLang="zh-CN" sz="4000" dirty="0"/>
              <a:t>)</a:t>
            </a:r>
            <a:endParaRPr lang="zh-CN" altLang="en-US" sz="4000" dirty="0"/>
          </a:p>
        </p:txBody>
      </p:sp>
    </p:spTree>
    <p:extLst>
      <p:ext uri="{BB962C8B-B14F-4D97-AF65-F5344CB8AC3E}">
        <p14:creationId xmlns:p14="http://schemas.microsoft.com/office/powerpoint/2010/main" val="1353027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p>
        </p:txBody>
      </p:sp>
      <p:sp>
        <p:nvSpPr>
          <p:cNvPr id="13" name="矩形 12"/>
          <p:cNvSpPr/>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11"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45" name="矩形: 圆角 44"/>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4" name="灯片编号占位符 3"/>
          <p:cNvSpPr>
            <a:spLocks noGrp="1"/>
          </p:cNvSpPr>
          <p:nvPr>
            <p:ph type="sldNum" sz="quarter" idx="12"/>
          </p:nvPr>
        </p:nvSpPr>
        <p:spPr/>
        <p:txBody>
          <a:bodyPr/>
          <a:lstStyle/>
          <a:p>
            <a:fld id="{9D55DC8D-C4F0-4F0D-B826-92573808DA56}" type="slidenum">
              <a:rPr lang="zh-CN" altLang="en-US"/>
              <a:t>23</a:t>
            </a:fld>
            <a:endParaRPr lang="zh-CN" altLang="en-US"/>
          </a:p>
        </p:txBody>
      </p:sp>
      <p:graphicFrame>
        <p:nvGraphicFramePr>
          <p:cNvPr id="17" name="表格 16">
            <a:extLst>
              <a:ext uri="{FF2B5EF4-FFF2-40B4-BE49-F238E27FC236}">
                <a16:creationId xmlns:a16="http://schemas.microsoft.com/office/drawing/2014/main" id="{AB9A5042-178A-9EE8-E03E-9ED2EFBA8A9A}"/>
              </a:ext>
            </a:extLst>
          </p:cNvPr>
          <p:cNvGraphicFramePr>
            <a:graphicFrameLocks noGrp="1"/>
          </p:cNvGraphicFramePr>
          <p:nvPr>
            <p:extLst>
              <p:ext uri="{D42A27DB-BD31-4B8C-83A1-F6EECF244321}">
                <p14:modId xmlns:p14="http://schemas.microsoft.com/office/powerpoint/2010/main" val="2637035063"/>
              </p:ext>
            </p:extLst>
          </p:nvPr>
        </p:nvGraphicFramePr>
        <p:xfrm>
          <a:off x="1217497" y="767480"/>
          <a:ext cx="9797532" cy="1828800"/>
        </p:xfrm>
        <a:graphic>
          <a:graphicData uri="http://schemas.openxmlformats.org/drawingml/2006/table">
            <a:tbl>
              <a:tblPr firstRow="1" bandRow="1">
                <a:tableStyleId>{5C22544A-7EE6-4342-B048-85BDC9FD1C3A}</a:tableStyleId>
              </a:tblPr>
              <a:tblGrid>
                <a:gridCol w="1632922">
                  <a:extLst>
                    <a:ext uri="{9D8B030D-6E8A-4147-A177-3AD203B41FA5}">
                      <a16:colId xmlns:a16="http://schemas.microsoft.com/office/drawing/2014/main" val="2235446291"/>
                    </a:ext>
                  </a:extLst>
                </a:gridCol>
                <a:gridCol w="1632922">
                  <a:extLst>
                    <a:ext uri="{9D8B030D-6E8A-4147-A177-3AD203B41FA5}">
                      <a16:colId xmlns:a16="http://schemas.microsoft.com/office/drawing/2014/main" val="1531058067"/>
                    </a:ext>
                  </a:extLst>
                </a:gridCol>
                <a:gridCol w="1632922">
                  <a:extLst>
                    <a:ext uri="{9D8B030D-6E8A-4147-A177-3AD203B41FA5}">
                      <a16:colId xmlns:a16="http://schemas.microsoft.com/office/drawing/2014/main" val="3303451868"/>
                    </a:ext>
                  </a:extLst>
                </a:gridCol>
                <a:gridCol w="1632922">
                  <a:extLst>
                    <a:ext uri="{9D8B030D-6E8A-4147-A177-3AD203B41FA5}">
                      <a16:colId xmlns:a16="http://schemas.microsoft.com/office/drawing/2014/main" val="463382628"/>
                    </a:ext>
                  </a:extLst>
                </a:gridCol>
                <a:gridCol w="1632922">
                  <a:extLst>
                    <a:ext uri="{9D8B030D-6E8A-4147-A177-3AD203B41FA5}">
                      <a16:colId xmlns:a16="http://schemas.microsoft.com/office/drawing/2014/main" val="3379463364"/>
                    </a:ext>
                  </a:extLst>
                </a:gridCol>
                <a:gridCol w="1632922">
                  <a:extLst>
                    <a:ext uri="{9D8B030D-6E8A-4147-A177-3AD203B41FA5}">
                      <a16:colId xmlns:a16="http://schemas.microsoft.com/office/drawing/2014/main" val="3427896739"/>
                    </a:ext>
                  </a:extLst>
                </a:gridCol>
              </a:tblGrid>
              <a:tr h="268274">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IP</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PU</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SV</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DC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UH2018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5106002"/>
                  </a:ext>
                </a:extLst>
              </a:tr>
              <a:tr h="26827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baseline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55.812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74.142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87.118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95.226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46.352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5058008"/>
                  </a:ext>
                </a:extLst>
              </a:tr>
              <a:tr h="26827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a:t>
                      </a:r>
                      <a:r>
                        <a:rPr lang="en-US" sz="2000" kern="100">
                          <a:effectLst/>
                          <a:latin typeface="等线" panose="02010600030101010101" pitchFamily="2" charset="-122"/>
                          <a:ea typeface="等线" panose="02010600030101010101" pitchFamily="2" charset="-122"/>
                          <a:cs typeface="Times New Roman" panose="02020603050405020304" pitchFamily="18" charset="0"/>
                        </a:rPr>
                        <a:t>cave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43.702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69.964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82.34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88.42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39.706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7069932"/>
                  </a:ext>
                </a:extLst>
              </a:tr>
              <a:tr h="26827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通道积分</a:t>
                      </a:r>
                      <a:r>
                        <a:rPr lang="en-US" sz="2000" kern="100">
                          <a:effectLst/>
                          <a:latin typeface="等线" panose="02010600030101010101" pitchFamily="2" charset="-122"/>
                          <a:ea typeface="等线" panose="02010600030101010101" pitchFamily="2" charset="-122"/>
                          <a:cs typeface="Times New Roman" panose="02020603050405020304" pitchFamily="18" charset="0"/>
                        </a:rPr>
                        <a:t>srf</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41.23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66.596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81.224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86.6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40.124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6861000"/>
                  </a:ext>
                </a:extLst>
              </a:tr>
              <a:tr h="26827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通道电压</a:t>
                      </a: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42.212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68.966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80.324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94.154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42.058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4364276"/>
                  </a:ext>
                </a:extLst>
              </a:tr>
              <a:tr h="26827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5</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通道电压</a:t>
                      </a:r>
                    </a:p>
                  </a:txBody>
                  <a:tcPr marL="68580" marR="68580" marT="0" marB="0"/>
                </a:tc>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42.228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69.386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81.846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94.282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41.788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4201417"/>
                  </a:ext>
                </a:extLst>
              </a:tr>
            </a:tbl>
          </a:graphicData>
        </a:graphic>
      </p:graphicFrame>
      <p:sp>
        <p:nvSpPr>
          <p:cNvPr id="20" name="文本框 19">
            <a:extLst>
              <a:ext uri="{FF2B5EF4-FFF2-40B4-BE49-F238E27FC236}">
                <a16:creationId xmlns:a16="http://schemas.microsoft.com/office/drawing/2014/main" id="{5E5BBBA7-6A31-816A-5FBF-AE19A078CF58}"/>
              </a:ext>
            </a:extLst>
          </p:cNvPr>
          <p:cNvSpPr txBox="1"/>
          <p:nvPr/>
        </p:nvSpPr>
        <p:spPr>
          <a:xfrm>
            <a:off x="280221" y="417140"/>
            <a:ext cx="6120580" cy="369332"/>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10patches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windowsize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1A07CC1F-F89C-737C-3AF9-E97813D1A016}"/>
              </a:ext>
            </a:extLst>
          </p:cNvPr>
          <p:cNvSpPr txBox="1"/>
          <p:nvPr/>
        </p:nvSpPr>
        <p:spPr>
          <a:xfrm>
            <a:off x="354157" y="2760567"/>
            <a:ext cx="6120580" cy="369332"/>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22" name="表格 21">
            <a:extLst>
              <a:ext uri="{FF2B5EF4-FFF2-40B4-BE49-F238E27FC236}">
                <a16:creationId xmlns:a16="http://schemas.microsoft.com/office/drawing/2014/main" id="{F3279769-67EE-FFCB-4CB5-7F9B4475E915}"/>
              </a:ext>
            </a:extLst>
          </p:cNvPr>
          <p:cNvGraphicFramePr>
            <a:graphicFrameLocks noGrp="1"/>
          </p:cNvGraphicFramePr>
          <p:nvPr>
            <p:extLst>
              <p:ext uri="{D42A27DB-BD31-4B8C-83A1-F6EECF244321}">
                <p14:modId xmlns:p14="http://schemas.microsoft.com/office/powerpoint/2010/main" val="3570560745"/>
              </p:ext>
            </p:extLst>
          </p:nvPr>
        </p:nvGraphicFramePr>
        <p:xfrm>
          <a:off x="1191659" y="2731018"/>
          <a:ext cx="9823368" cy="1828800"/>
        </p:xfrm>
        <a:graphic>
          <a:graphicData uri="http://schemas.openxmlformats.org/drawingml/2006/table">
            <a:tbl>
              <a:tblPr firstRow="1" bandRow="1">
                <a:tableStyleId>{5C22544A-7EE6-4342-B048-85BDC9FD1C3A}</a:tableStyleId>
              </a:tblPr>
              <a:tblGrid>
                <a:gridCol w="1637228">
                  <a:extLst>
                    <a:ext uri="{9D8B030D-6E8A-4147-A177-3AD203B41FA5}">
                      <a16:colId xmlns:a16="http://schemas.microsoft.com/office/drawing/2014/main" val="2235446291"/>
                    </a:ext>
                  </a:extLst>
                </a:gridCol>
                <a:gridCol w="1637228">
                  <a:extLst>
                    <a:ext uri="{9D8B030D-6E8A-4147-A177-3AD203B41FA5}">
                      <a16:colId xmlns:a16="http://schemas.microsoft.com/office/drawing/2014/main" val="1531058067"/>
                    </a:ext>
                  </a:extLst>
                </a:gridCol>
                <a:gridCol w="1637228">
                  <a:extLst>
                    <a:ext uri="{9D8B030D-6E8A-4147-A177-3AD203B41FA5}">
                      <a16:colId xmlns:a16="http://schemas.microsoft.com/office/drawing/2014/main" val="3303451868"/>
                    </a:ext>
                  </a:extLst>
                </a:gridCol>
                <a:gridCol w="1637228">
                  <a:extLst>
                    <a:ext uri="{9D8B030D-6E8A-4147-A177-3AD203B41FA5}">
                      <a16:colId xmlns:a16="http://schemas.microsoft.com/office/drawing/2014/main" val="463382628"/>
                    </a:ext>
                  </a:extLst>
                </a:gridCol>
                <a:gridCol w="1637228">
                  <a:extLst>
                    <a:ext uri="{9D8B030D-6E8A-4147-A177-3AD203B41FA5}">
                      <a16:colId xmlns:a16="http://schemas.microsoft.com/office/drawing/2014/main" val="3379463364"/>
                    </a:ext>
                  </a:extLst>
                </a:gridCol>
                <a:gridCol w="1637228">
                  <a:extLst>
                    <a:ext uri="{9D8B030D-6E8A-4147-A177-3AD203B41FA5}">
                      <a16:colId xmlns:a16="http://schemas.microsoft.com/office/drawing/2014/main" val="3427896739"/>
                    </a:ext>
                  </a:extLst>
                </a:gridCol>
              </a:tblGrid>
              <a:tr h="234283">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IP</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PU</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SV</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DC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UH2018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5106002"/>
                  </a:ext>
                </a:extLst>
              </a:tr>
              <a:tr h="28504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baseline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55.812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74.142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87.118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95.226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46.352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5058008"/>
                  </a:ext>
                </a:extLst>
              </a:tr>
              <a:tr h="28504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a:t>
                      </a:r>
                      <a:r>
                        <a:rPr lang="en-US" sz="2000" kern="100">
                          <a:effectLst/>
                          <a:latin typeface="等线" panose="02010600030101010101" pitchFamily="2" charset="-122"/>
                          <a:ea typeface="等线" panose="02010600030101010101" pitchFamily="2" charset="-122"/>
                          <a:cs typeface="Times New Roman" panose="02020603050405020304" pitchFamily="18" charset="0"/>
                        </a:rPr>
                        <a:t>cave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43.702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69.964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82.34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88.42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39.706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7069932"/>
                  </a:ext>
                </a:extLst>
              </a:tr>
              <a:tr h="28504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通道积分</a:t>
                      </a:r>
                      <a:r>
                        <a:rPr lang="en-US" sz="2000" kern="100">
                          <a:effectLst/>
                          <a:latin typeface="等线" panose="02010600030101010101" pitchFamily="2" charset="-122"/>
                          <a:ea typeface="等线" panose="02010600030101010101" pitchFamily="2" charset="-122"/>
                          <a:cs typeface="Times New Roman" panose="02020603050405020304" pitchFamily="18" charset="0"/>
                        </a:rPr>
                        <a:t>srf</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41.23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66.596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81.224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86.6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40.124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6861000"/>
                  </a:ext>
                </a:extLst>
              </a:tr>
              <a:tr h="28504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通道电压</a:t>
                      </a: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42.212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68.966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80.324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94.154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42.058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4364276"/>
                  </a:ext>
                </a:extLst>
              </a:tr>
              <a:tr h="28504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5</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通道电压</a:t>
                      </a:r>
                    </a:p>
                  </a:txBody>
                  <a:tcPr marL="68580" marR="68580" marT="0" marB="0"/>
                </a:tc>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42.228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69.386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81.846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94.282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41.788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4201417"/>
                  </a:ext>
                </a:extLst>
              </a:tr>
            </a:tbl>
          </a:graphicData>
        </a:graphic>
      </p:graphicFrame>
      <p:graphicFrame>
        <p:nvGraphicFramePr>
          <p:cNvPr id="23" name="表格 22">
            <a:extLst>
              <a:ext uri="{FF2B5EF4-FFF2-40B4-BE49-F238E27FC236}">
                <a16:creationId xmlns:a16="http://schemas.microsoft.com/office/drawing/2014/main" id="{2A0F0408-30A4-12FD-29B3-39437E8484FF}"/>
              </a:ext>
            </a:extLst>
          </p:cNvPr>
          <p:cNvGraphicFramePr>
            <a:graphicFrameLocks noGrp="1"/>
          </p:cNvGraphicFramePr>
          <p:nvPr>
            <p:extLst>
              <p:ext uri="{D42A27DB-BD31-4B8C-83A1-F6EECF244321}">
                <p14:modId xmlns:p14="http://schemas.microsoft.com/office/powerpoint/2010/main" val="3031574350"/>
              </p:ext>
            </p:extLst>
          </p:nvPr>
        </p:nvGraphicFramePr>
        <p:xfrm>
          <a:off x="1217497" y="4662708"/>
          <a:ext cx="9797532" cy="1828800"/>
        </p:xfrm>
        <a:graphic>
          <a:graphicData uri="http://schemas.openxmlformats.org/drawingml/2006/table">
            <a:tbl>
              <a:tblPr firstRow="1" bandRow="1">
                <a:tableStyleId>{5C22544A-7EE6-4342-B048-85BDC9FD1C3A}</a:tableStyleId>
              </a:tblPr>
              <a:tblGrid>
                <a:gridCol w="1632922">
                  <a:extLst>
                    <a:ext uri="{9D8B030D-6E8A-4147-A177-3AD203B41FA5}">
                      <a16:colId xmlns:a16="http://schemas.microsoft.com/office/drawing/2014/main" val="2235446291"/>
                    </a:ext>
                  </a:extLst>
                </a:gridCol>
                <a:gridCol w="1632922">
                  <a:extLst>
                    <a:ext uri="{9D8B030D-6E8A-4147-A177-3AD203B41FA5}">
                      <a16:colId xmlns:a16="http://schemas.microsoft.com/office/drawing/2014/main" val="1531058067"/>
                    </a:ext>
                  </a:extLst>
                </a:gridCol>
                <a:gridCol w="1632922">
                  <a:extLst>
                    <a:ext uri="{9D8B030D-6E8A-4147-A177-3AD203B41FA5}">
                      <a16:colId xmlns:a16="http://schemas.microsoft.com/office/drawing/2014/main" val="3303451868"/>
                    </a:ext>
                  </a:extLst>
                </a:gridCol>
                <a:gridCol w="1632922">
                  <a:extLst>
                    <a:ext uri="{9D8B030D-6E8A-4147-A177-3AD203B41FA5}">
                      <a16:colId xmlns:a16="http://schemas.microsoft.com/office/drawing/2014/main" val="463382628"/>
                    </a:ext>
                  </a:extLst>
                </a:gridCol>
                <a:gridCol w="1632922">
                  <a:extLst>
                    <a:ext uri="{9D8B030D-6E8A-4147-A177-3AD203B41FA5}">
                      <a16:colId xmlns:a16="http://schemas.microsoft.com/office/drawing/2014/main" val="3379463364"/>
                    </a:ext>
                  </a:extLst>
                </a:gridCol>
                <a:gridCol w="1632922">
                  <a:extLst>
                    <a:ext uri="{9D8B030D-6E8A-4147-A177-3AD203B41FA5}">
                      <a16:colId xmlns:a16="http://schemas.microsoft.com/office/drawing/2014/main" val="3427896739"/>
                    </a:ext>
                  </a:extLst>
                </a:gridCol>
              </a:tblGrid>
              <a:tr h="227614">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IP</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PU</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SV</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DC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UH2018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5106002"/>
                  </a:ext>
                </a:extLst>
              </a:tr>
              <a:tr h="22761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baseline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55.812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74.142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87.118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95.226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46.352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5058008"/>
                  </a:ext>
                </a:extLst>
              </a:tr>
              <a:tr h="22761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a:t>
                      </a:r>
                      <a:r>
                        <a:rPr lang="en-US" sz="2000" kern="100">
                          <a:effectLst/>
                          <a:latin typeface="等线" panose="02010600030101010101" pitchFamily="2" charset="-122"/>
                          <a:ea typeface="等线" panose="02010600030101010101" pitchFamily="2" charset="-122"/>
                          <a:cs typeface="Times New Roman" panose="02020603050405020304" pitchFamily="18" charset="0"/>
                        </a:rPr>
                        <a:t>cave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43.702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69.964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82.34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88.42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39.706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7069932"/>
                  </a:ext>
                </a:extLst>
              </a:tr>
              <a:tr h="22761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通道积分</a:t>
                      </a:r>
                      <a:r>
                        <a:rPr lang="en-US" sz="2000" kern="100">
                          <a:effectLst/>
                          <a:latin typeface="等线" panose="02010600030101010101" pitchFamily="2" charset="-122"/>
                          <a:ea typeface="等线" panose="02010600030101010101" pitchFamily="2" charset="-122"/>
                          <a:cs typeface="Times New Roman" panose="02020603050405020304" pitchFamily="18" charset="0"/>
                        </a:rPr>
                        <a:t>srf</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41.23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66.596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81.224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86.6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40.124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6861000"/>
                  </a:ext>
                </a:extLst>
              </a:tr>
              <a:tr h="22761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3</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通道电压</a:t>
                      </a: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42.212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68.966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80.324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94.154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42.058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4364276"/>
                  </a:ext>
                </a:extLst>
              </a:tr>
              <a:tr h="227614">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5</a:t>
                      </a:r>
                      <a:r>
                        <a:rPr lang="zh-CN" sz="2000" kern="100">
                          <a:effectLst/>
                          <a:latin typeface="等线" panose="02010600030101010101" pitchFamily="2" charset="-122"/>
                          <a:ea typeface="等线" panose="02010600030101010101" pitchFamily="2" charset="-122"/>
                          <a:cs typeface="Times New Roman" panose="02020603050405020304" pitchFamily="18" charset="0"/>
                        </a:rPr>
                        <a:t>通道电压</a:t>
                      </a:r>
                    </a:p>
                  </a:txBody>
                  <a:tcPr marL="68580" marR="68580" marT="0" marB="0"/>
                </a:tc>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42.228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69.386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81.846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a:effectLst/>
                          <a:latin typeface="等线" panose="02010600030101010101" pitchFamily="2" charset="-122"/>
                          <a:ea typeface="等线" panose="02010600030101010101" pitchFamily="2" charset="-122"/>
                          <a:cs typeface="Times New Roman" panose="02020603050405020304" pitchFamily="18" charset="0"/>
                        </a:rPr>
                        <a:t>94.282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2000" kern="100" dirty="0">
                          <a:effectLst/>
                          <a:latin typeface="等线" panose="02010600030101010101" pitchFamily="2" charset="-122"/>
                          <a:ea typeface="等线" panose="02010600030101010101" pitchFamily="2" charset="-122"/>
                          <a:cs typeface="Times New Roman" panose="02020603050405020304" pitchFamily="18" charset="0"/>
                        </a:rPr>
                        <a:t>41.788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4201417"/>
                  </a:ext>
                </a:extLst>
              </a:tr>
            </a:tbl>
          </a:graphicData>
        </a:graphic>
      </p:graphicFrame>
      <p:sp>
        <p:nvSpPr>
          <p:cNvPr id="25" name="文本框 24">
            <a:extLst>
              <a:ext uri="{FF2B5EF4-FFF2-40B4-BE49-F238E27FC236}">
                <a16:creationId xmlns:a16="http://schemas.microsoft.com/office/drawing/2014/main" id="{1E8CE257-9C95-7388-B3FD-7B540D8E9C75}"/>
              </a:ext>
            </a:extLst>
          </p:cNvPr>
          <p:cNvSpPr txBox="1"/>
          <p:nvPr/>
        </p:nvSpPr>
        <p:spPr>
          <a:xfrm>
            <a:off x="280221" y="4720779"/>
            <a:ext cx="6120580" cy="369332"/>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KAPPA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9C529AF3-6049-6D33-6F1F-686333E1C4AA}"/>
              </a:ext>
            </a:extLst>
          </p:cNvPr>
          <p:cNvSpPr txBox="1"/>
          <p:nvPr/>
        </p:nvSpPr>
        <p:spPr>
          <a:xfrm>
            <a:off x="354157" y="1310276"/>
            <a:ext cx="6120580" cy="369332"/>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6523038"/>
            <a:ext cx="12192000" cy="388934"/>
            <a:chOff x="0" y="6523038"/>
            <a:chExt cx="12192000" cy="388934"/>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800">
                  <a:solidFill>
                    <a:srgbClr val="044875"/>
                  </a:solidFill>
                  <a:latin typeface="微软雅黑" panose="020B0503020204020204" pitchFamily="34" charset="-122"/>
                  <a:ea typeface="微软雅黑" panose="020B0503020204020204" pitchFamily="34" charset="-122"/>
                </a:rPr>
                <a:t>LOGO</a:t>
              </a:r>
              <a:endParaRPr lang="zh-CN" altLang="en-US" sz="18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9"/>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12" cstate="screen"/>
            <a:stretch>
              <a:fillRect/>
            </a:stretch>
          </p:blipFill>
          <p:spPr>
            <a:xfrm>
              <a:off x="10118139" y="6523039"/>
              <a:ext cx="1546127" cy="388933"/>
            </a:xfrm>
            <a:prstGeom prst="rect">
              <a:avLst/>
            </a:prstGeom>
          </p:spPr>
        </p:pic>
      </p:grpSp>
      <p:graphicFrame>
        <p:nvGraphicFramePr>
          <p:cNvPr id="6" name="表格 5">
            <a:extLst>
              <a:ext uri="{FF2B5EF4-FFF2-40B4-BE49-F238E27FC236}">
                <a16:creationId xmlns:a16="http://schemas.microsoft.com/office/drawing/2014/main" id="{753BBB55-EFD6-2912-087B-D34F2AE3C1AC}"/>
              </a:ext>
            </a:extLst>
          </p:cNvPr>
          <p:cNvGraphicFramePr>
            <a:graphicFrameLocks noGrp="1"/>
          </p:cNvGraphicFramePr>
          <p:nvPr>
            <p:extLst>
              <p:ext uri="{D42A27DB-BD31-4B8C-83A1-F6EECF244321}">
                <p14:modId xmlns:p14="http://schemas.microsoft.com/office/powerpoint/2010/main" val="1829057618"/>
              </p:ext>
            </p:extLst>
          </p:nvPr>
        </p:nvGraphicFramePr>
        <p:xfrm>
          <a:off x="1627656" y="894441"/>
          <a:ext cx="8128000" cy="16611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151387001"/>
                    </a:ext>
                  </a:extLst>
                </a:gridCol>
                <a:gridCol w="1625600">
                  <a:extLst>
                    <a:ext uri="{9D8B030D-6E8A-4147-A177-3AD203B41FA5}">
                      <a16:colId xmlns:a16="http://schemas.microsoft.com/office/drawing/2014/main" val="261964965"/>
                    </a:ext>
                  </a:extLst>
                </a:gridCol>
                <a:gridCol w="1625600">
                  <a:extLst>
                    <a:ext uri="{9D8B030D-6E8A-4147-A177-3AD203B41FA5}">
                      <a16:colId xmlns:a16="http://schemas.microsoft.com/office/drawing/2014/main" val="2948835932"/>
                    </a:ext>
                  </a:extLst>
                </a:gridCol>
                <a:gridCol w="1625600">
                  <a:extLst>
                    <a:ext uri="{9D8B030D-6E8A-4147-A177-3AD203B41FA5}">
                      <a16:colId xmlns:a16="http://schemas.microsoft.com/office/drawing/2014/main" val="553321938"/>
                    </a:ext>
                  </a:extLst>
                </a:gridCol>
                <a:gridCol w="1625600">
                  <a:extLst>
                    <a:ext uri="{9D8B030D-6E8A-4147-A177-3AD203B41FA5}">
                      <a16:colId xmlns:a16="http://schemas.microsoft.com/office/drawing/2014/main" val="1373817700"/>
                    </a:ext>
                  </a:extLst>
                </a:gridCol>
              </a:tblGrid>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IP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PU</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SV</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DC</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9721505"/>
                  </a:ext>
                </a:extLst>
              </a:tr>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baseline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53.32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65.96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82.75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86.73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9234928"/>
                  </a:ext>
                </a:extLst>
              </a:tr>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3</a:t>
                      </a:r>
                      <a:r>
                        <a:rPr lang="zh-CN" sz="1800" kern="100">
                          <a:effectLst/>
                          <a:latin typeface="等线" panose="02010600030101010101" pitchFamily="2" charset="-122"/>
                          <a:ea typeface="等线" panose="02010600030101010101" pitchFamily="2" charset="-122"/>
                          <a:cs typeface="Times New Roman" panose="02020603050405020304" pitchFamily="18" charset="0"/>
                        </a:rPr>
                        <a:t>通道</a:t>
                      </a:r>
                      <a:r>
                        <a:rPr lang="en-US" sz="1800" kern="100">
                          <a:effectLst/>
                          <a:latin typeface="等线" panose="02010600030101010101" pitchFamily="2" charset="-122"/>
                          <a:ea typeface="等线" panose="02010600030101010101" pitchFamily="2" charset="-122"/>
                          <a:cs typeface="Times New Roman" panose="02020603050405020304" pitchFamily="18" charset="0"/>
                        </a:rPr>
                        <a:t>cave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32.50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67.56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78.39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80.90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9496627"/>
                  </a:ext>
                </a:extLst>
              </a:tr>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3</a:t>
                      </a:r>
                      <a:r>
                        <a:rPr lang="zh-CN" sz="1800" kern="100">
                          <a:effectLst/>
                          <a:latin typeface="等线" panose="02010600030101010101" pitchFamily="2" charset="-122"/>
                          <a:ea typeface="等线" panose="02010600030101010101" pitchFamily="2" charset="-122"/>
                          <a:cs typeface="Times New Roman" panose="02020603050405020304" pitchFamily="18" charset="0"/>
                        </a:rPr>
                        <a:t>通道</a:t>
                      </a:r>
                      <a:r>
                        <a:rPr lang="en-US" sz="1800" kern="100">
                          <a:effectLst/>
                          <a:latin typeface="等线" panose="02010600030101010101" pitchFamily="2" charset="-122"/>
                          <a:ea typeface="等线" panose="02010600030101010101" pitchFamily="2" charset="-122"/>
                          <a:cs typeface="Times New Roman" panose="02020603050405020304" pitchFamily="18" charset="0"/>
                        </a:rPr>
                        <a:t>learnable srf/SRF </a:t>
                      </a:r>
                      <a:r>
                        <a:rPr lang="zh-CN" sz="1800" kern="100">
                          <a:effectLst/>
                          <a:latin typeface="等线" panose="02010600030101010101" pitchFamily="2" charset="-122"/>
                          <a:ea typeface="等线" panose="02010600030101010101" pitchFamily="2" charset="-122"/>
                          <a:cs typeface="Times New Roman" panose="02020603050405020304" pitchFamily="18" charset="0"/>
                        </a:rPr>
                        <a:t>电压</a:t>
                      </a: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38.49 /38.25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65 /65.32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79.52 /77.68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latin typeface="等线" panose="02010600030101010101" pitchFamily="2" charset="-122"/>
                          <a:ea typeface="等线" panose="02010600030101010101" pitchFamily="2" charset="-122"/>
                          <a:cs typeface="Times New Roman" panose="02020603050405020304" pitchFamily="18" charset="0"/>
                        </a:rPr>
                        <a:t>88.29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sz="1800" kern="100" dirty="0">
                          <a:effectLst/>
                          <a:latin typeface="等线" panose="02010600030101010101" pitchFamily="2" charset="-122"/>
                          <a:ea typeface="等线" panose="02010600030101010101" pitchFamily="2" charset="-122"/>
                          <a:cs typeface="Times New Roman" panose="02020603050405020304" pitchFamily="18" charset="0"/>
                        </a:rPr>
                        <a:t>/84.11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5921667"/>
                  </a:ext>
                </a:extLst>
              </a:tr>
            </a:tbl>
          </a:graphicData>
        </a:graphic>
      </p:graphicFrame>
      <p:sp>
        <p:nvSpPr>
          <p:cNvPr id="11" name="文本框 10">
            <a:extLst>
              <a:ext uri="{FF2B5EF4-FFF2-40B4-BE49-F238E27FC236}">
                <a16:creationId xmlns:a16="http://schemas.microsoft.com/office/drawing/2014/main" id="{D413F865-05EA-A7BB-C100-D034424353FB}"/>
              </a:ext>
            </a:extLst>
          </p:cNvPr>
          <p:cNvSpPr txBox="1"/>
          <p:nvPr/>
        </p:nvSpPr>
        <p:spPr>
          <a:xfrm>
            <a:off x="491396" y="461385"/>
            <a:ext cx="6120580" cy="646331"/>
          </a:xfrm>
          <a:prstGeom prst="rect">
            <a:avLst/>
          </a:prstGeom>
          <a:noFill/>
        </p:spPr>
        <p:txBody>
          <a:bodyPr wrap="square">
            <a:spAutoFit/>
          </a:bodyPr>
          <a:lstStyle/>
          <a:p>
            <a:pPr algn="just"/>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10patches </a:t>
            </a:r>
            <a:r>
              <a:rPr lang="en-US" altLang="zh-CN" kern="100" dirty="0" err="1">
                <a:effectLst/>
                <a:latin typeface="等线" panose="02010600030101010101" pitchFamily="2" charset="-122"/>
                <a:ea typeface="等线" panose="02010600030101010101" pitchFamily="2" charset="-122"/>
                <a:cs typeface="Times New Roman" panose="02020603050405020304" pitchFamily="18" charset="0"/>
              </a:rPr>
              <a:t>windowsize</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=1 </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OA</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17" name="表格 16">
            <a:extLst>
              <a:ext uri="{FF2B5EF4-FFF2-40B4-BE49-F238E27FC236}">
                <a16:creationId xmlns:a16="http://schemas.microsoft.com/office/drawing/2014/main" id="{53A0A4F5-2A6A-FE7B-EA55-9C8F2066B76A}"/>
              </a:ext>
            </a:extLst>
          </p:cNvPr>
          <p:cNvGraphicFramePr>
            <a:graphicFrameLocks noGrp="1"/>
          </p:cNvGraphicFramePr>
          <p:nvPr>
            <p:extLst>
              <p:ext uri="{D42A27DB-BD31-4B8C-83A1-F6EECF244321}">
                <p14:modId xmlns:p14="http://schemas.microsoft.com/office/powerpoint/2010/main" val="3506208210"/>
              </p:ext>
            </p:extLst>
          </p:nvPr>
        </p:nvGraphicFramePr>
        <p:xfrm>
          <a:off x="1627656" y="2797756"/>
          <a:ext cx="8128000" cy="16611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151387001"/>
                    </a:ext>
                  </a:extLst>
                </a:gridCol>
                <a:gridCol w="1625600">
                  <a:extLst>
                    <a:ext uri="{9D8B030D-6E8A-4147-A177-3AD203B41FA5}">
                      <a16:colId xmlns:a16="http://schemas.microsoft.com/office/drawing/2014/main" val="261964965"/>
                    </a:ext>
                  </a:extLst>
                </a:gridCol>
                <a:gridCol w="1625600">
                  <a:extLst>
                    <a:ext uri="{9D8B030D-6E8A-4147-A177-3AD203B41FA5}">
                      <a16:colId xmlns:a16="http://schemas.microsoft.com/office/drawing/2014/main" val="2948835932"/>
                    </a:ext>
                  </a:extLst>
                </a:gridCol>
                <a:gridCol w="1625600">
                  <a:extLst>
                    <a:ext uri="{9D8B030D-6E8A-4147-A177-3AD203B41FA5}">
                      <a16:colId xmlns:a16="http://schemas.microsoft.com/office/drawing/2014/main" val="553321938"/>
                    </a:ext>
                  </a:extLst>
                </a:gridCol>
                <a:gridCol w="1625600">
                  <a:extLst>
                    <a:ext uri="{9D8B030D-6E8A-4147-A177-3AD203B41FA5}">
                      <a16:colId xmlns:a16="http://schemas.microsoft.com/office/drawing/2014/main" val="1373817700"/>
                    </a:ext>
                  </a:extLst>
                </a:gridCol>
              </a:tblGrid>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IP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PU</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SV</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latin typeface="等线" panose="02010600030101010101" pitchFamily="2" charset="-122"/>
                          <a:ea typeface="等线" panose="02010600030101010101" pitchFamily="2" charset="-122"/>
                          <a:cs typeface="Times New Roman" panose="02020603050405020304" pitchFamily="18" charset="0"/>
                        </a:rPr>
                        <a:t>DC</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9721505"/>
                  </a:ext>
                </a:extLst>
              </a:tr>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baseline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latin typeface="等线" panose="02010600030101010101" pitchFamily="2" charset="-122"/>
                          <a:ea typeface="等线" panose="02010600030101010101" pitchFamily="2" charset="-122"/>
                          <a:cs typeface="Times New Roman" panose="02020603050405020304" pitchFamily="18" charset="0"/>
                        </a:rPr>
                        <a:t>64.516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72.22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88.31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91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9234928"/>
                  </a:ext>
                </a:extLst>
              </a:tr>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3</a:t>
                      </a:r>
                      <a:r>
                        <a:rPr lang="zh-CN" sz="1800" kern="100">
                          <a:effectLst/>
                          <a:latin typeface="等线" panose="02010600030101010101" pitchFamily="2" charset="-122"/>
                          <a:ea typeface="等线" panose="02010600030101010101" pitchFamily="2" charset="-122"/>
                          <a:cs typeface="Times New Roman" panose="02020603050405020304" pitchFamily="18" charset="0"/>
                        </a:rPr>
                        <a:t>通道</a:t>
                      </a:r>
                      <a:r>
                        <a:rPr lang="en-US" sz="1800" kern="100">
                          <a:effectLst/>
                          <a:latin typeface="等线" panose="02010600030101010101" pitchFamily="2" charset="-122"/>
                          <a:ea typeface="等线" panose="02010600030101010101" pitchFamily="2" charset="-122"/>
                          <a:cs typeface="Times New Roman" panose="02020603050405020304" pitchFamily="18" charset="0"/>
                        </a:rPr>
                        <a:t>cave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39.86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65.27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latin typeface="等线" panose="02010600030101010101" pitchFamily="2" charset="-122"/>
                          <a:ea typeface="等线" panose="02010600030101010101" pitchFamily="2" charset="-122"/>
                          <a:cs typeface="Times New Roman" panose="02020603050405020304" pitchFamily="18" charset="0"/>
                        </a:rPr>
                        <a:t>84.37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76.49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9496627"/>
                  </a:ext>
                </a:extLst>
              </a:tr>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3</a:t>
                      </a:r>
                      <a:r>
                        <a:rPr lang="zh-CN" sz="1800" kern="100">
                          <a:effectLst/>
                          <a:latin typeface="等线" panose="02010600030101010101" pitchFamily="2" charset="-122"/>
                          <a:ea typeface="等线" panose="02010600030101010101" pitchFamily="2" charset="-122"/>
                          <a:cs typeface="Times New Roman" panose="02020603050405020304" pitchFamily="18" charset="0"/>
                        </a:rPr>
                        <a:t>通道</a:t>
                      </a:r>
                      <a:r>
                        <a:rPr lang="en-US" sz="1800" kern="100">
                          <a:effectLst/>
                          <a:latin typeface="等线" panose="02010600030101010101" pitchFamily="2" charset="-122"/>
                          <a:ea typeface="等线" panose="02010600030101010101" pitchFamily="2" charset="-122"/>
                          <a:cs typeface="Times New Roman" panose="02020603050405020304" pitchFamily="18" charset="0"/>
                        </a:rPr>
                        <a:t>learnable srf/SRF </a:t>
                      </a:r>
                      <a:r>
                        <a:rPr lang="zh-CN" sz="1800" kern="100">
                          <a:effectLst/>
                          <a:latin typeface="等线" panose="02010600030101010101" pitchFamily="2" charset="-122"/>
                          <a:ea typeface="等线" panose="02010600030101010101" pitchFamily="2" charset="-122"/>
                          <a:cs typeface="Times New Roman" panose="02020603050405020304" pitchFamily="18" charset="0"/>
                        </a:rPr>
                        <a:t>电压</a:t>
                      </a: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48.71 /47.74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67.22 /65.62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86.17 /81.41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latin typeface="等线" panose="02010600030101010101" pitchFamily="2" charset="-122"/>
                          <a:ea typeface="等线" panose="02010600030101010101" pitchFamily="2" charset="-122"/>
                          <a:cs typeface="Times New Roman" panose="02020603050405020304" pitchFamily="18" charset="0"/>
                        </a:rPr>
                        <a:t>86.60 /86.16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5921667"/>
                  </a:ext>
                </a:extLst>
              </a:tr>
            </a:tbl>
          </a:graphicData>
        </a:graphic>
      </p:graphicFrame>
      <p:graphicFrame>
        <p:nvGraphicFramePr>
          <p:cNvPr id="19" name="表格 18">
            <a:extLst>
              <a:ext uri="{FF2B5EF4-FFF2-40B4-BE49-F238E27FC236}">
                <a16:creationId xmlns:a16="http://schemas.microsoft.com/office/drawing/2014/main" id="{24FF95A9-3A2C-191E-C7D1-E337ABBCDE4F}"/>
              </a:ext>
            </a:extLst>
          </p:cNvPr>
          <p:cNvGraphicFramePr>
            <a:graphicFrameLocks noGrp="1"/>
          </p:cNvGraphicFramePr>
          <p:nvPr>
            <p:extLst>
              <p:ext uri="{D42A27DB-BD31-4B8C-83A1-F6EECF244321}">
                <p14:modId xmlns:p14="http://schemas.microsoft.com/office/powerpoint/2010/main" val="3850246591"/>
              </p:ext>
            </p:extLst>
          </p:nvPr>
        </p:nvGraphicFramePr>
        <p:xfrm>
          <a:off x="1627656" y="4701071"/>
          <a:ext cx="8128000" cy="16611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151387001"/>
                    </a:ext>
                  </a:extLst>
                </a:gridCol>
                <a:gridCol w="1625600">
                  <a:extLst>
                    <a:ext uri="{9D8B030D-6E8A-4147-A177-3AD203B41FA5}">
                      <a16:colId xmlns:a16="http://schemas.microsoft.com/office/drawing/2014/main" val="261964965"/>
                    </a:ext>
                  </a:extLst>
                </a:gridCol>
                <a:gridCol w="1625600">
                  <a:extLst>
                    <a:ext uri="{9D8B030D-6E8A-4147-A177-3AD203B41FA5}">
                      <a16:colId xmlns:a16="http://schemas.microsoft.com/office/drawing/2014/main" val="2948835932"/>
                    </a:ext>
                  </a:extLst>
                </a:gridCol>
                <a:gridCol w="1625600">
                  <a:extLst>
                    <a:ext uri="{9D8B030D-6E8A-4147-A177-3AD203B41FA5}">
                      <a16:colId xmlns:a16="http://schemas.microsoft.com/office/drawing/2014/main" val="553321938"/>
                    </a:ext>
                  </a:extLst>
                </a:gridCol>
                <a:gridCol w="1625600">
                  <a:extLst>
                    <a:ext uri="{9D8B030D-6E8A-4147-A177-3AD203B41FA5}">
                      <a16:colId xmlns:a16="http://schemas.microsoft.com/office/drawing/2014/main" val="1373817700"/>
                    </a:ext>
                  </a:extLst>
                </a:gridCol>
              </a:tblGrid>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IP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PU</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SV</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latin typeface="等线" panose="02010600030101010101" pitchFamily="2" charset="-122"/>
                          <a:ea typeface="等线" panose="02010600030101010101" pitchFamily="2" charset="-122"/>
                          <a:cs typeface="Times New Roman" panose="02020603050405020304" pitchFamily="18" charset="0"/>
                        </a:rPr>
                        <a:t>DC</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9721505"/>
                  </a:ext>
                </a:extLst>
              </a:tr>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baseline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47.52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56.71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80.77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81.99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9234928"/>
                  </a:ext>
                </a:extLst>
              </a:tr>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3</a:t>
                      </a:r>
                      <a:r>
                        <a:rPr lang="zh-CN" sz="1800" kern="100">
                          <a:effectLst/>
                          <a:latin typeface="等线" panose="02010600030101010101" pitchFamily="2" charset="-122"/>
                          <a:ea typeface="等线" panose="02010600030101010101" pitchFamily="2" charset="-122"/>
                          <a:cs typeface="Times New Roman" panose="02020603050405020304" pitchFamily="18" charset="0"/>
                        </a:rPr>
                        <a:t>通道</a:t>
                      </a:r>
                      <a:r>
                        <a:rPr lang="en-US" sz="1800" kern="100">
                          <a:effectLst/>
                          <a:latin typeface="等线" panose="02010600030101010101" pitchFamily="2" charset="-122"/>
                          <a:ea typeface="等线" panose="02010600030101010101" pitchFamily="2" charset="-122"/>
                          <a:cs typeface="Times New Roman" panose="02020603050405020304" pitchFamily="18" charset="0"/>
                        </a:rPr>
                        <a:t>cave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25.37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57.05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76.05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latin typeface="等线" panose="02010600030101010101" pitchFamily="2" charset="-122"/>
                          <a:ea typeface="等线" panose="02010600030101010101" pitchFamily="2" charset="-122"/>
                          <a:cs typeface="Times New Roman" panose="02020603050405020304" pitchFamily="18" charset="0"/>
                        </a:rPr>
                        <a:t>72.88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9496627"/>
                  </a:ext>
                </a:extLst>
              </a:tr>
              <a:tr h="370840">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3</a:t>
                      </a:r>
                      <a:r>
                        <a:rPr lang="zh-CN" sz="1800" kern="100">
                          <a:effectLst/>
                          <a:latin typeface="等线" panose="02010600030101010101" pitchFamily="2" charset="-122"/>
                          <a:ea typeface="等线" panose="02010600030101010101" pitchFamily="2" charset="-122"/>
                          <a:cs typeface="Times New Roman" panose="02020603050405020304" pitchFamily="18" charset="0"/>
                        </a:rPr>
                        <a:t>通道</a:t>
                      </a:r>
                      <a:r>
                        <a:rPr lang="en-US" sz="1800" kern="100">
                          <a:effectLst/>
                          <a:latin typeface="等线" panose="02010600030101010101" pitchFamily="2" charset="-122"/>
                          <a:ea typeface="等线" panose="02010600030101010101" pitchFamily="2" charset="-122"/>
                          <a:cs typeface="Times New Roman" panose="02020603050405020304" pitchFamily="18" charset="0"/>
                        </a:rPr>
                        <a:t>learnable srf/SRF </a:t>
                      </a:r>
                      <a:r>
                        <a:rPr lang="zh-CN" sz="1800" kern="100">
                          <a:effectLst/>
                          <a:latin typeface="等线" panose="02010600030101010101" pitchFamily="2" charset="-122"/>
                          <a:ea typeface="等线" panose="02010600030101010101" pitchFamily="2" charset="-122"/>
                          <a:cs typeface="Times New Roman" panose="02020603050405020304" pitchFamily="18" charset="0"/>
                        </a:rPr>
                        <a:t>电压</a:t>
                      </a: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31.86/31.54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55.18/55.31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latin typeface="等线" panose="02010600030101010101" pitchFamily="2" charset="-122"/>
                          <a:ea typeface="等线" panose="02010600030101010101" pitchFamily="2" charset="-122"/>
                          <a:cs typeface="Times New Roman" panose="02020603050405020304" pitchFamily="18" charset="0"/>
                        </a:rPr>
                        <a:t>77.25/75.12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latin typeface="等线" panose="02010600030101010101" pitchFamily="2" charset="-122"/>
                          <a:ea typeface="等线" panose="02010600030101010101" pitchFamily="2" charset="-122"/>
                          <a:cs typeface="Times New Roman" panose="02020603050405020304" pitchFamily="18" charset="0"/>
                        </a:rPr>
                        <a:t>83.57/77.67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5921667"/>
                  </a:ext>
                </a:extLst>
              </a:tr>
            </a:tbl>
          </a:graphicData>
        </a:graphic>
      </p:graphicFrame>
      <p:sp>
        <p:nvSpPr>
          <p:cNvPr id="21" name="文本框 20">
            <a:extLst>
              <a:ext uri="{FF2B5EF4-FFF2-40B4-BE49-F238E27FC236}">
                <a16:creationId xmlns:a16="http://schemas.microsoft.com/office/drawing/2014/main" id="{58199336-F37C-EA11-37F8-0D3023575EBD}"/>
              </a:ext>
            </a:extLst>
          </p:cNvPr>
          <p:cNvSpPr txBox="1"/>
          <p:nvPr/>
        </p:nvSpPr>
        <p:spPr>
          <a:xfrm>
            <a:off x="491396" y="2855316"/>
            <a:ext cx="6120580" cy="369332"/>
          </a:xfrm>
          <a:prstGeom prst="rect">
            <a:avLst/>
          </a:prstGeom>
          <a:noFill/>
        </p:spPr>
        <p:txBody>
          <a:bodyPr wrap="square">
            <a:spAutoFit/>
          </a:bodyPr>
          <a:lstStyle/>
          <a:p>
            <a:pPr algn="just"/>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AA</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8D5A7DAB-FC9B-8A06-172D-549DC51A4B00}"/>
              </a:ext>
            </a:extLst>
          </p:cNvPr>
          <p:cNvSpPr txBox="1"/>
          <p:nvPr/>
        </p:nvSpPr>
        <p:spPr>
          <a:xfrm>
            <a:off x="543211" y="4956072"/>
            <a:ext cx="6120580" cy="369332"/>
          </a:xfrm>
          <a:prstGeom prst="rect">
            <a:avLst/>
          </a:prstGeom>
          <a:noFill/>
        </p:spPr>
        <p:txBody>
          <a:bodyPr wrap="square">
            <a:spAutoFit/>
          </a:bodyPr>
          <a:lstStyle/>
          <a:p>
            <a:pPr algn="just"/>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KAPPA</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BD4E9824-07FE-B707-8D77-C51C0F2E810D}"/>
              </a:ext>
            </a:extLst>
          </p:cNvPr>
          <p:cNvSpPr txBox="1"/>
          <p:nvPr/>
        </p:nvSpPr>
        <p:spPr>
          <a:xfrm>
            <a:off x="9823681" y="2581647"/>
            <a:ext cx="2382375" cy="1569660"/>
          </a:xfrm>
          <a:prstGeom prst="rect">
            <a:avLst/>
          </a:prstGeom>
          <a:noFill/>
        </p:spPr>
        <p:txBody>
          <a:bodyPr wrap="square">
            <a:spAutoFit/>
          </a:bodyPr>
          <a:lstStyle/>
          <a:p>
            <a:pPr algn="ct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RGB </a:t>
            </a:r>
          </a:p>
          <a:p>
            <a:pPr algn="ct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needs </a:t>
            </a:r>
            <a:r>
              <a:rPr lang="en-US" altLang="zh-CN" sz="3200" b="1" kern="100" dirty="0" err="1">
                <a:effectLst/>
                <a:latin typeface="等线" panose="02010600030101010101" pitchFamily="2" charset="-122"/>
                <a:ea typeface="等线" panose="02010600030101010101" pitchFamily="2" charset="-122"/>
                <a:cs typeface="Times New Roman" panose="02020603050405020304" pitchFamily="18" charset="0"/>
              </a:rPr>
              <a:t>windowsize</a:t>
            </a:r>
            <a:endParaRPr lang="zh-CN" altLang="zh-CN" sz="32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4" name="组合 3">
            <a:extLst>
              <a:ext uri="{FF2B5EF4-FFF2-40B4-BE49-F238E27FC236}">
                <a16:creationId xmlns:a16="http://schemas.microsoft.com/office/drawing/2014/main" id="{A0AA254A-4A5D-1BF7-6D0E-F21C2660B080}"/>
              </a:ext>
            </a:extLst>
          </p:cNvPr>
          <p:cNvGrpSpPr/>
          <p:nvPr/>
        </p:nvGrpSpPr>
        <p:grpSpPr>
          <a:xfrm>
            <a:off x="-1" y="164705"/>
            <a:ext cx="12192000" cy="313322"/>
            <a:chOff x="-1" y="164705"/>
            <a:chExt cx="12192000" cy="313322"/>
          </a:xfrm>
        </p:grpSpPr>
        <p:sp>
          <p:nvSpPr>
            <p:cNvPr id="10" name="矩形 9">
              <a:extLst>
                <a:ext uri="{FF2B5EF4-FFF2-40B4-BE49-F238E27FC236}">
                  <a16:creationId xmlns:a16="http://schemas.microsoft.com/office/drawing/2014/main" id="{B09216F4-053D-13C4-3A17-99918480DD8C}"/>
                </a:ext>
              </a:extLst>
            </p:cNvPr>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a:extLst>
                <a:ext uri="{FF2B5EF4-FFF2-40B4-BE49-F238E27FC236}">
                  <a16:creationId xmlns:a16="http://schemas.microsoft.com/office/drawing/2014/main" id="{3FFDB86C-AE3D-F5B6-ED65-FF2945B1A9E6}"/>
                </a:ext>
              </a:extLst>
            </p:cNvPr>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22" name="组合 21">
              <a:extLst>
                <a:ext uri="{FF2B5EF4-FFF2-40B4-BE49-F238E27FC236}">
                  <a16:creationId xmlns:a16="http://schemas.microsoft.com/office/drawing/2014/main" id="{CB56B948-1E73-1AC2-EDFC-0341EE1C8D97}"/>
                </a:ext>
              </a:extLst>
            </p:cNvPr>
            <p:cNvGrpSpPr/>
            <p:nvPr/>
          </p:nvGrpSpPr>
          <p:grpSpPr>
            <a:xfrm>
              <a:off x="754602" y="164705"/>
              <a:ext cx="6564713" cy="313322"/>
              <a:chOff x="650084" y="1233945"/>
              <a:chExt cx="6564713" cy="313322"/>
            </a:xfrm>
          </p:grpSpPr>
          <p:cxnSp>
            <p:nvCxnSpPr>
              <p:cNvPr id="25" name="直接连接符 24">
                <a:extLst>
                  <a:ext uri="{FF2B5EF4-FFF2-40B4-BE49-F238E27FC236}">
                    <a16:creationId xmlns:a16="http://schemas.microsoft.com/office/drawing/2014/main" id="{81793A19-5F0E-0689-D715-29C0199BE608}"/>
                  </a:ext>
                </a:extLst>
              </p:cNvPr>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8FB43648-610F-4F74-AF0F-2963EB0F45BA}"/>
                  </a:ext>
                </a:extLst>
              </p:cNvPr>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580790A4-A2DF-072E-ACCA-827AEB085C9C}"/>
                  </a:ext>
                </a:extLst>
              </p:cNvPr>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8" name="矩形: 圆角 27">
                <a:extLst>
                  <a:ext uri="{FF2B5EF4-FFF2-40B4-BE49-F238E27FC236}">
                    <a16:creationId xmlns:a16="http://schemas.microsoft.com/office/drawing/2014/main" id="{72999480-ED5F-D694-9596-B11967BFB675}"/>
                  </a:ext>
                </a:extLst>
              </p:cNvPr>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29" name="矩形: 圆角 28">
                <a:extLst>
                  <a:ext uri="{FF2B5EF4-FFF2-40B4-BE49-F238E27FC236}">
                    <a16:creationId xmlns:a16="http://schemas.microsoft.com/office/drawing/2014/main" id="{8F3712A7-1BB3-5C97-519E-3F6AC4DFF11B}"/>
                  </a:ext>
                </a:extLst>
              </p:cNvPr>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0" name="矩形: 圆角 29">
                <a:extLst>
                  <a:ext uri="{FF2B5EF4-FFF2-40B4-BE49-F238E27FC236}">
                    <a16:creationId xmlns:a16="http://schemas.microsoft.com/office/drawing/2014/main" id="{AA702CEC-28C1-C12C-6256-5A9C1572A8BE}"/>
                  </a:ext>
                </a:extLst>
              </p:cNvPr>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31" name="灯片编号占位符 3">
            <a:extLst>
              <a:ext uri="{FF2B5EF4-FFF2-40B4-BE49-F238E27FC236}">
                <a16:creationId xmlns:a16="http://schemas.microsoft.com/office/drawing/2014/main" id="{F0D93FA6-557D-4A06-8678-394A1F6D6213}"/>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24</a:t>
            </a:fld>
            <a:endParaRPr lang="zh-CN" altLang="en-US"/>
          </a:p>
        </p:txBody>
      </p:sp>
    </p:spTree>
    <p:extLst>
      <p:ext uri="{BB962C8B-B14F-4D97-AF65-F5344CB8AC3E}">
        <p14:creationId xmlns:p14="http://schemas.microsoft.com/office/powerpoint/2010/main" val="3956253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p>
        </p:txBody>
      </p:sp>
      <p:sp>
        <p:nvSpPr>
          <p:cNvPr id="13" name="矩形 12"/>
          <p:cNvSpPr/>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11"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45" name="矩形: 圆角 44"/>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4" name="灯片编号占位符 3"/>
          <p:cNvSpPr>
            <a:spLocks noGrp="1"/>
          </p:cNvSpPr>
          <p:nvPr>
            <p:ph type="sldNum" sz="quarter" idx="12"/>
          </p:nvPr>
        </p:nvSpPr>
        <p:spPr/>
        <p:txBody>
          <a:bodyPr/>
          <a:lstStyle/>
          <a:p>
            <a:fld id="{9D55DC8D-C4F0-4F0D-B826-92573808DA56}" type="slidenum">
              <a:rPr lang="zh-CN" altLang="en-US"/>
              <a:t>25</a:t>
            </a:fld>
            <a:endParaRPr lang="zh-CN" altLang="en-US"/>
          </a:p>
        </p:txBody>
      </p:sp>
      <p:pic>
        <p:nvPicPr>
          <p:cNvPr id="6" name="图片 5">
            <a:extLst>
              <a:ext uri="{FF2B5EF4-FFF2-40B4-BE49-F238E27FC236}">
                <a16:creationId xmlns:a16="http://schemas.microsoft.com/office/drawing/2014/main" id="{71DD91D5-FFB8-4E65-A05C-A02C73F557E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7498" y="684842"/>
            <a:ext cx="9768404" cy="5494727"/>
          </a:xfrm>
          <a:prstGeom prst="rect">
            <a:avLst/>
          </a:prstGeom>
        </p:spPr>
      </p:pic>
    </p:spTree>
    <p:extLst>
      <p:ext uri="{BB962C8B-B14F-4D97-AF65-F5344CB8AC3E}">
        <p14:creationId xmlns:p14="http://schemas.microsoft.com/office/powerpoint/2010/main" val="2011550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p>
        </p:txBody>
      </p:sp>
      <p:sp>
        <p:nvSpPr>
          <p:cNvPr id="13" name="矩形 12"/>
          <p:cNvSpPr/>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11"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45" name="矩形: 圆角 44"/>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4" name="灯片编号占位符 3"/>
          <p:cNvSpPr>
            <a:spLocks noGrp="1"/>
          </p:cNvSpPr>
          <p:nvPr>
            <p:ph type="sldNum" sz="quarter" idx="12"/>
          </p:nvPr>
        </p:nvSpPr>
        <p:spPr/>
        <p:txBody>
          <a:bodyPr/>
          <a:lstStyle/>
          <a:p>
            <a:fld id="{9D55DC8D-C4F0-4F0D-B826-92573808DA56}" type="slidenum">
              <a:rPr lang="zh-CN" altLang="en-US"/>
              <a:t>26</a:t>
            </a:fld>
            <a:endParaRPr lang="zh-CN" altLang="en-US"/>
          </a:p>
        </p:txBody>
      </p:sp>
      <p:pic>
        <p:nvPicPr>
          <p:cNvPr id="6" name="图片 5">
            <a:extLst>
              <a:ext uri="{FF2B5EF4-FFF2-40B4-BE49-F238E27FC236}">
                <a16:creationId xmlns:a16="http://schemas.microsoft.com/office/drawing/2014/main" id="{54DE3EC1-E8EB-3F0F-9FC0-342D8C4489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1600" y="771525"/>
            <a:ext cx="9896224" cy="5566626"/>
          </a:xfrm>
          <a:prstGeom prst="rect">
            <a:avLst/>
          </a:prstGeom>
        </p:spPr>
      </p:pic>
    </p:spTree>
    <p:extLst>
      <p:ext uri="{BB962C8B-B14F-4D97-AF65-F5344CB8AC3E}">
        <p14:creationId xmlns:p14="http://schemas.microsoft.com/office/powerpoint/2010/main" val="3048513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p>
        </p:txBody>
      </p:sp>
      <p:sp>
        <p:nvSpPr>
          <p:cNvPr id="13" name="矩形 12"/>
          <p:cNvSpPr/>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11"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45" name="矩形: 圆角 44"/>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4" name="灯片编号占位符 3"/>
          <p:cNvSpPr>
            <a:spLocks noGrp="1"/>
          </p:cNvSpPr>
          <p:nvPr>
            <p:ph type="sldNum" sz="quarter" idx="12"/>
          </p:nvPr>
        </p:nvSpPr>
        <p:spPr/>
        <p:txBody>
          <a:bodyPr/>
          <a:lstStyle/>
          <a:p>
            <a:fld id="{9D55DC8D-C4F0-4F0D-B826-92573808DA56}" type="slidenum">
              <a:rPr lang="zh-CN" altLang="en-US"/>
              <a:t>27</a:t>
            </a:fld>
            <a:endParaRPr lang="zh-CN" altLang="en-US"/>
          </a:p>
        </p:txBody>
      </p:sp>
      <p:pic>
        <p:nvPicPr>
          <p:cNvPr id="6" name="图片 5">
            <a:extLst>
              <a:ext uri="{FF2B5EF4-FFF2-40B4-BE49-F238E27FC236}">
                <a16:creationId xmlns:a16="http://schemas.microsoft.com/office/drawing/2014/main" id="{91624552-CCC2-3476-8078-73BCEF0782C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22709" y="770129"/>
            <a:ext cx="9898705" cy="5568022"/>
          </a:xfrm>
          <a:prstGeom prst="rect">
            <a:avLst/>
          </a:prstGeom>
        </p:spPr>
      </p:pic>
    </p:spTree>
    <p:extLst>
      <p:ext uri="{BB962C8B-B14F-4D97-AF65-F5344CB8AC3E}">
        <p14:creationId xmlns:p14="http://schemas.microsoft.com/office/powerpoint/2010/main" val="2928208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p>
        </p:txBody>
      </p:sp>
      <p:sp>
        <p:nvSpPr>
          <p:cNvPr id="13" name="矩形 12"/>
          <p:cNvSpPr/>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11"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45" name="矩形: 圆角 44"/>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4" name="灯片编号占位符 3"/>
          <p:cNvSpPr>
            <a:spLocks noGrp="1"/>
          </p:cNvSpPr>
          <p:nvPr>
            <p:ph type="sldNum" sz="quarter" idx="12"/>
          </p:nvPr>
        </p:nvSpPr>
        <p:spPr/>
        <p:txBody>
          <a:bodyPr/>
          <a:lstStyle/>
          <a:p>
            <a:fld id="{9D55DC8D-C4F0-4F0D-B826-92573808DA56}" type="slidenum">
              <a:rPr lang="zh-CN" altLang="en-US"/>
              <a:t>28</a:t>
            </a:fld>
            <a:endParaRPr lang="zh-CN" altLang="en-US"/>
          </a:p>
        </p:txBody>
      </p:sp>
      <p:pic>
        <p:nvPicPr>
          <p:cNvPr id="10" name="图片 9">
            <a:extLst>
              <a:ext uri="{FF2B5EF4-FFF2-40B4-BE49-F238E27FC236}">
                <a16:creationId xmlns:a16="http://schemas.microsoft.com/office/drawing/2014/main" id="{274A2E12-3ADD-6EEA-E7B2-6C2AF4E196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7499" y="684843"/>
            <a:ext cx="10120544" cy="5692806"/>
          </a:xfrm>
          <a:prstGeom prst="rect">
            <a:avLst/>
          </a:prstGeom>
        </p:spPr>
      </p:pic>
    </p:spTree>
    <p:extLst>
      <p:ext uri="{BB962C8B-B14F-4D97-AF65-F5344CB8AC3E}">
        <p14:creationId xmlns:p14="http://schemas.microsoft.com/office/powerpoint/2010/main" val="107413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p>
        </p:txBody>
      </p:sp>
      <p:sp>
        <p:nvSpPr>
          <p:cNvPr id="13" name="矩形 12"/>
          <p:cNvSpPr/>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11"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45" name="矩形: 圆角 44"/>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4" name="灯片编号占位符 3"/>
          <p:cNvSpPr>
            <a:spLocks noGrp="1"/>
          </p:cNvSpPr>
          <p:nvPr>
            <p:ph type="sldNum" sz="quarter" idx="12"/>
          </p:nvPr>
        </p:nvSpPr>
        <p:spPr/>
        <p:txBody>
          <a:bodyPr/>
          <a:lstStyle/>
          <a:p>
            <a:fld id="{9D55DC8D-C4F0-4F0D-B826-92573808DA56}" type="slidenum">
              <a:rPr lang="zh-CN" altLang="en-US"/>
              <a:t>29</a:t>
            </a:fld>
            <a:endParaRPr lang="zh-CN" altLang="en-US"/>
          </a:p>
        </p:txBody>
      </p:sp>
      <p:sp>
        <p:nvSpPr>
          <p:cNvPr id="5" name="文本框 4">
            <a:extLst>
              <a:ext uri="{FF2B5EF4-FFF2-40B4-BE49-F238E27FC236}">
                <a16:creationId xmlns:a16="http://schemas.microsoft.com/office/drawing/2014/main" id="{6DDD705B-B723-3652-7E84-971AF3A942B7}"/>
              </a:ext>
            </a:extLst>
          </p:cNvPr>
          <p:cNvSpPr txBox="1"/>
          <p:nvPr/>
        </p:nvSpPr>
        <p:spPr>
          <a:xfrm>
            <a:off x="922338" y="3073578"/>
            <a:ext cx="10956924" cy="707886"/>
          </a:xfrm>
          <a:prstGeom prst="rect">
            <a:avLst/>
          </a:prstGeom>
          <a:noFill/>
        </p:spPr>
        <p:txBody>
          <a:bodyPr wrap="square">
            <a:spAutoFit/>
          </a:bodyPr>
          <a:lstStyle/>
          <a:p>
            <a:pPr algn="ctr"/>
            <a:r>
              <a:rPr lang="en-US" altLang="zh-CN" sz="4000" dirty="0"/>
              <a:t>Experiment in proper setting (FPGA)</a:t>
            </a:r>
            <a:endParaRPr lang="zh-CN" altLang="en-US" sz="4000" dirty="0"/>
          </a:p>
        </p:txBody>
      </p:sp>
    </p:spTree>
    <p:extLst>
      <p:ext uri="{BB962C8B-B14F-4D97-AF65-F5344CB8AC3E}">
        <p14:creationId xmlns:p14="http://schemas.microsoft.com/office/powerpoint/2010/main" val="2444631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04219"/>
            <a:ext cx="12192000" cy="28495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1"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0" y="2006600"/>
            <a:ext cx="12192000" cy="15484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bwMode="auto">
          <a:xfrm>
            <a:off x="946151"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dirty="0">
                <a:solidFill>
                  <a:schemeClr val="bg1"/>
                </a:solidFill>
                <a:latin typeface="Impact" panose="020B0806030902050204" pitchFamily="34" charset="0"/>
              </a:rPr>
              <a:t>1</a:t>
            </a:r>
            <a:endParaRPr lang="zh-CN" altLang="en-US" sz="11500" dirty="0">
              <a:solidFill>
                <a:schemeClr val="bg1"/>
              </a:solidFill>
              <a:latin typeface="Impact" panose="020B0806030902050204" pitchFamily="34" charset="0"/>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2486026" y="4853781"/>
            <a:ext cx="9705974" cy="13447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trong Preparation"/>
          <p:cNvSpPr txBox="1"/>
          <p:nvPr/>
        </p:nvSpPr>
        <p:spPr>
          <a:xfrm>
            <a:off x="6096000" y="3804087"/>
            <a:ext cx="6096000" cy="5232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en-US" altLang="zh-CN" sz="28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Research Background</a:t>
            </a:r>
            <a:endParaRPr kumimoji="0" lang="zh-CN" altLang="en-US" sz="28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灯片编号占位符 3"/>
          <p:cNvSpPr>
            <a:spLocks noGrp="1"/>
          </p:cNvSpPr>
          <p:nvPr>
            <p:ph type="sldNum" sz="quarter" idx="12"/>
          </p:nvPr>
        </p:nvSpPr>
        <p:spPr/>
        <p:txBody>
          <a:bodyPr/>
          <a:lstStyle/>
          <a:p>
            <a:fld id="{9D55DC8D-C4F0-4F0D-B826-92573808DA56}" type="slidenum">
              <a:rPr lang="zh-CN" altLang="en-US"/>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200"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ntr" presetSubtype="8" fill="hold" grpId="0" nodeType="withEffect">
                                  <p:stCondLst>
                                    <p:cond delay="200"/>
                                  </p:stCondLst>
                                  <p:childTnLst>
                                    <p:set>
                                      <p:cBhvr>
                                        <p:cTn id="9" dur="200"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p>
        </p:txBody>
      </p:sp>
      <p:sp>
        <p:nvSpPr>
          <p:cNvPr id="13" name="矩形 12"/>
          <p:cNvSpPr/>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11"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45" name="矩形: 圆角 44"/>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4" name="灯片编号占位符 3"/>
          <p:cNvSpPr>
            <a:spLocks noGrp="1"/>
          </p:cNvSpPr>
          <p:nvPr>
            <p:ph type="sldNum" sz="quarter" idx="12"/>
          </p:nvPr>
        </p:nvSpPr>
        <p:spPr/>
        <p:txBody>
          <a:bodyPr/>
          <a:lstStyle/>
          <a:p>
            <a:fld id="{9D55DC8D-C4F0-4F0D-B826-92573808DA56}" type="slidenum">
              <a:rPr lang="zh-CN" altLang="en-US"/>
              <a:t>30</a:t>
            </a:fld>
            <a:endParaRPr lang="zh-CN" altLang="en-US"/>
          </a:p>
        </p:txBody>
      </p:sp>
      <p:pic>
        <p:nvPicPr>
          <p:cNvPr id="6" name="Picture 2">
            <a:extLst>
              <a:ext uri="{FF2B5EF4-FFF2-40B4-BE49-F238E27FC236}">
                <a16:creationId xmlns:a16="http://schemas.microsoft.com/office/drawing/2014/main" id="{E26808EC-04DF-3A6E-B88B-7DA4BCCEA4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0900" y="802636"/>
            <a:ext cx="3357619" cy="5455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a:extLst>
              <a:ext uri="{FF2B5EF4-FFF2-40B4-BE49-F238E27FC236}">
                <a16:creationId xmlns:a16="http://schemas.microsoft.com/office/drawing/2014/main" id="{712028B3-7C09-B1A5-0E64-03F5666DA154}"/>
              </a:ext>
            </a:extLst>
          </p:cNvPr>
          <p:cNvSpPr/>
          <p:nvPr/>
        </p:nvSpPr>
        <p:spPr>
          <a:xfrm>
            <a:off x="8493101" y="1864710"/>
            <a:ext cx="986408"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Encoder</a:t>
            </a:r>
            <a:endParaRPr lang="zh-CN" altLang="en-US" dirty="0"/>
          </a:p>
        </p:txBody>
      </p:sp>
      <p:sp>
        <p:nvSpPr>
          <p:cNvPr id="11" name="矩形 10">
            <a:extLst>
              <a:ext uri="{FF2B5EF4-FFF2-40B4-BE49-F238E27FC236}">
                <a16:creationId xmlns:a16="http://schemas.microsoft.com/office/drawing/2014/main" id="{73C01DDA-4EAB-8D9A-B19A-5C679DD51874}"/>
              </a:ext>
            </a:extLst>
          </p:cNvPr>
          <p:cNvSpPr/>
          <p:nvPr/>
        </p:nvSpPr>
        <p:spPr>
          <a:xfrm>
            <a:off x="7593001" y="3376878"/>
            <a:ext cx="1080120" cy="7200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Decoder</a:t>
            </a:r>
            <a:endParaRPr lang="zh-CN" altLang="en-US" dirty="0"/>
          </a:p>
        </p:txBody>
      </p:sp>
      <p:sp>
        <p:nvSpPr>
          <p:cNvPr id="17" name="矩形 16">
            <a:extLst>
              <a:ext uri="{FF2B5EF4-FFF2-40B4-BE49-F238E27FC236}">
                <a16:creationId xmlns:a16="http://schemas.microsoft.com/office/drawing/2014/main" id="{3303AEF4-304E-5CA0-5FB0-6014A882F48E}"/>
              </a:ext>
            </a:extLst>
          </p:cNvPr>
          <p:cNvSpPr/>
          <p:nvPr/>
        </p:nvSpPr>
        <p:spPr>
          <a:xfrm>
            <a:off x="7593001" y="4601014"/>
            <a:ext cx="1080120" cy="6480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分类头</a:t>
            </a:r>
          </a:p>
        </p:txBody>
      </p:sp>
      <p:sp>
        <p:nvSpPr>
          <p:cNvPr id="19" name="矩形 18">
            <a:extLst>
              <a:ext uri="{FF2B5EF4-FFF2-40B4-BE49-F238E27FC236}">
                <a16:creationId xmlns:a16="http://schemas.microsoft.com/office/drawing/2014/main" id="{32ACA23F-E5D2-52FE-D7C9-556E312E5ADC}"/>
              </a:ext>
            </a:extLst>
          </p:cNvPr>
          <p:cNvSpPr/>
          <p:nvPr/>
        </p:nvSpPr>
        <p:spPr>
          <a:xfrm>
            <a:off x="9238333" y="4601014"/>
            <a:ext cx="1080120" cy="6480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重建头</a:t>
            </a:r>
          </a:p>
        </p:txBody>
      </p:sp>
      <p:sp>
        <p:nvSpPr>
          <p:cNvPr id="20" name="TextBox 6">
            <a:extLst>
              <a:ext uri="{FF2B5EF4-FFF2-40B4-BE49-F238E27FC236}">
                <a16:creationId xmlns:a16="http://schemas.microsoft.com/office/drawing/2014/main" id="{582931A4-B265-8F33-F6C9-B72F98015A4F}"/>
              </a:ext>
            </a:extLst>
          </p:cNvPr>
          <p:cNvSpPr txBox="1"/>
          <p:nvPr/>
        </p:nvSpPr>
        <p:spPr>
          <a:xfrm>
            <a:off x="8133061" y="1175988"/>
            <a:ext cx="1711013" cy="369332"/>
          </a:xfrm>
          <a:prstGeom prst="rect">
            <a:avLst/>
          </a:prstGeom>
          <a:noFill/>
        </p:spPr>
        <p:txBody>
          <a:bodyPr wrap="square" rtlCol="0">
            <a:spAutoFit/>
          </a:bodyPr>
          <a:lstStyle/>
          <a:p>
            <a:r>
              <a:rPr lang="en-US" altLang="zh-CN" dirty="0"/>
              <a:t>(</a:t>
            </a:r>
            <a:r>
              <a:rPr lang="en-US" altLang="zh-CN" dirty="0" err="1"/>
              <a:t>Ytarget</a:t>
            </a:r>
            <a:r>
              <a:rPr lang="en-US" altLang="zh-CN" dirty="0"/>
              <a:t>  ,  </a:t>
            </a:r>
            <a:r>
              <a:rPr lang="en-US" altLang="zh-CN" dirty="0" err="1"/>
              <a:t>Xhsi</a:t>
            </a:r>
            <a:r>
              <a:rPr lang="en-US" altLang="zh-CN" dirty="0"/>
              <a:t>)</a:t>
            </a:r>
            <a:endParaRPr lang="zh-CN" altLang="en-US" dirty="0"/>
          </a:p>
        </p:txBody>
      </p:sp>
      <p:sp>
        <p:nvSpPr>
          <p:cNvPr id="21" name="矩形 20">
            <a:extLst>
              <a:ext uri="{FF2B5EF4-FFF2-40B4-BE49-F238E27FC236}">
                <a16:creationId xmlns:a16="http://schemas.microsoft.com/office/drawing/2014/main" id="{8984D4E1-BFEB-71AA-3553-CA1B0C62D82E}"/>
              </a:ext>
            </a:extLst>
          </p:cNvPr>
          <p:cNvSpPr/>
          <p:nvPr/>
        </p:nvSpPr>
        <p:spPr>
          <a:xfrm>
            <a:off x="9225832" y="3365396"/>
            <a:ext cx="1080120" cy="7200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Decoder</a:t>
            </a:r>
            <a:endParaRPr lang="zh-CN" altLang="en-US" dirty="0"/>
          </a:p>
        </p:txBody>
      </p:sp>
      <p:cxnSp>
        <p:nvCxnSpPr>
          <p:cNvPr id="22" name="直接箭头连接符 21">
            <a:extLst>
              <a:ext uri="{FF2B5EF4-FFF2-40B4-BE49-F238E27FC236}">
                <a16:creationId xmlns:a16="http://schemas.microsoft.com/office/drawing/2014/main" id="{84BF38DE-BBBA-B655-E3B0-4F7F56048502}"/>
              </a:ext>
            </a:extLst>
          </p:cNvPr>
          <p:cNvCxnSpPr>
            <a:stCxn id="20" idx="2"/>
            <a:endCxn id="10" idx="0"/>
          </p:cNvCxnSpPr>
          <p:nvPr/>
        </p:nvCxnSpPr>
        <p:spPr>
          <a:xfrm flipH="1">
            <a:off x="8986305" y="1545320"/>
            <a:ext cx="2263" cy="3193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14">
            <a:extLst>
              <a:ext uri="{FF2B5EF4-FFF2-40B4-BE49-F238E27FC236}">
                <a16:creationId xmlns:a16="http://schemas.microsoft.com/office/drawing/2014/main" id="{D33AFCA9-6B54-EE9B-D3FA-C697E17FAB75}"/>
              </a:ext>
            </a:extLst>
          </p:cNvPr>
          <p:cNvCxnSpPr>
            <a:stCxn id="10" idx="2"/>
            <a:endCxn id="11" idx="0"/>
          </p:cNvCxnSpPr>
          <p:nvPr/>
        </p:nvCxnSpPr>
        <p:spPr>
          <a:xfrm rot="5400000">
            <a:off x="8152787" y="2543360"/>
            <a:ext cx="813792" cy="85324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16">
            <a:extLst>
              <a:ext uri="{FF2B5EF4-FFF2-40B4-BE49-F238E27FC236}">
                <a16:creationId xmlns:a16="http://schemas.microsoft.com/office/drawing/2014/main" id="{73D7C946-02A6-2D16-D6CB-F1E56CD1A485}"/>
              </a:ext>
            </a:extLst>
          </p:cNvPr>
          <p:cNvCxnSpPr>
            <a:cxnSpLocks/>
            <a:stCxn id="10" idx="2"/>
            <a:endCxn id="21" idx="0"/>
          </p:cNvCxnSpPr>
          <p:nvPr/>
        </p:nvCxnSpPr>
        <p:spPr>
          <a:xfrm rot="16200000" flipH="1">
            <a:off x="8974943" y="2574447"/>
            <a:ext cx="802310" cy="779587"/>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DD2BB0DD-4183-87C2-5344-7BE06E343637}"/>
              </a:ext>
            </a:extLst>
          </p:cNvPr>
          <p:cNvCxnSpPr>
            <a:stCxn id="11" idx="2"/>
            <a:endCxn id="17" idx="0"/>
          </p:cNvCxnSpPr>
          <p:nvPr/>
        </p:nvCxnSpPr>
        <p:spPr>
          <a:xfrm>
            <a:off x="8133061" y="4096958"/>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9DA3216-779C-F4AC-AA29-E08E8046DBC6}"/>
              </a:ext>
            </a:extLst>
          </p:cNvPr>
          <p:cNvCxnSpPr>
            <a:stCxn id="21" idx="2"/>
            <a:endCxn id="19" idx="0"/>
          </p:cNvCxnSpPr>
          <p:nvPr/>
        </p:nvCxnSpPr>
        <p:spPr>
          <a:xfrm>
            <a:off x="9765892" y="4085476"/>
            <a:ext cx="12501" cy="515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3">
            <a:extLst>
              <a:ext uri="{FF2B5EF4-FFF2-40B4-BE49-F238E27FC236}">
                <a16:creationId xmlns:a16="http://schemas.microsoft.com/office/drawing/2014/main" id="{785BE25D-A4F0-BDD1-8101-988230640FE4}"/>
              </a:ext>
            </a:extLst>
          </p:cNvPr>
          <p:cNvSpPr txBox="1"/>
          <p:nvPr/>
        </p:nvSpPr>
        <p:spPr>
          <a:xfrm>
            <a:off x="7881033" y="5393102"/>
            <a:ext cx="792088" cy="369332"/>
          </a:xfrm>
          <a:prstGeom prst="rect">
            <a:avLst/>
          </a:prstGeom>
          <a:noFill/>
        </p:spPr>
        <p:txBody>
          <a:bodyPr wrap="square" rtlCol="0">
            <a:spAutoFit/>
          </a:bodyPr>
          <a:lstStyle/>
          <a:p>
            <a:r>
              <a:rPr lang="en-US" altLang="zh-CN" dirty="0" err="1"/>
              <a:t>Ypred</a:t>
            </a:r>
            <a:endParaRPr lang="zh-CN" altLang="en-US" dirty="0"/>
          </a:p>
        </p:txBody>
      </p:sp>
      <p:sp>
        <p:nvSpPr>
          <p:cNvPr id="28" name="TextBox 24">
            <a:extLst>
              <a:ext uri="{FF2B5EF4-FFF2-40B4-BE49-F238E27FC236}">
                <a16:creationId xmlns:a16="http://schemas.microsoft.com/office/drawing/2014/main" id="{B708710C-626A-8E67-B87A-4215A265B271}"/>
              </a:ext>
            </a:extLst>
          </p:cNvPr>
          <p:cNvSpPr txBox="1"/>
          <p:nvPr/>
        </p:nvSpPr>
        <p:spPr>
          <a:xfrm>
            <a:off x="9145178" y="5459315"/>
            <a:ext cx="1211485" cy="369332"/>
          </a:xfrm>
          <a:prstGeom prst="rect">
            <a:avLst/>
          </a:prstGeom>
          <a:noFill/>
        </p:spPr>
        <p:txBody>
          <a:bodyPr wrap="square" rtlCol="0">
            <a:spAutoFit/>
          </a:bodyPr>
          <a:lstStyle/>
          <a:p>
            <a:r>
              <a:rPr lang="en-US" altLang="zh-CN" dirty="0" err="1"/>
              <a:t>Xconstruct</a:t>
            </a:r>
            <a:endParaRPr lang="zh-CN" altLang="en-US" dirty="0"/>
          </a:p>
        </p:txBody>
      </p:sp>
      <p:sp>
        <p:nvSpPr>
          <p:cNvPr id="29" name="TextBox 61">
            <a:extLst>
              <a:ext uri="{FF2B5EF4-FFF2-40B4-BE49-F238E27FC236}">
                <a16:creationId xmlns:a16="http://schemas.microsoft.com/office/drawing/2014/main" id="{194BF307-9C2A-A3D7-00EA-686E4D62E183}"/>
              </a:ext>
            </a:extLst>
          </p:cNvPr>
          <p:cNvSpPr txBox="1"/>
          <p:nvPr/>
        </p:nvSpPr>
        <p:spPr>
          <a:xfrm>
            <a:off x="6158522" y="3265404"/>
            <a:ext cx="914473" cy="646331"/>
          </a:xfrm>
          <a:prstGeom prst="rect">
            <a:avLst/>
          </a:prstGeom>
          <a:noFill/>
        </p:spPr>
        <p:txBody>
          <a:bodyPr wrap="square" rtlCol="0">
            <a:spAutoFit/>
          </a:bodyPr>
          <a:lstStyle/>
          <a:p>
            <a:r>
              <a:rPr lang="en-US" altLang="zh-CN" dirty="0"/>
              <a:t>Cross</a:t>
            </a:r>
          </a:p>
          <a:p>
            <a:r>
              <a:rPr lang="en-US" altLang="zh-CN" dirty="0"/>
              <a:t>Entropy</a:t>
            </a:r>
            <a:endParaRPr lang="zh-CN" altLang="en-US" dirty="0"/>
          </a:p>
        </p:txBody>
      </p:sp>
      <p:cxnSp>
        <p:nvCxnSpPr>
          <p:cNvPr id="30" name="肘形连接符 1053">
            <a:extLst>
              <a:ext uri="{FF2B5EF4-FFF2-40B4-BE49-F238E27FC236}">
                <a16:creationId xmlns:a16="http://schemas.microsoft.com/office/drawing/2014/main" id="{AA2AC821-EE82-C04D-A459-09AA5E7CD5EA}"/>
              </a:ext>
            </a:extLst>
          </p:cNvPr>
          <p:cNvCxnSpPr>
            <a:stCxn id="28" idx="3"/>
          </p:cNvCxnSpPr>
          <p:nvPr/>
        </p:nvCxnSpPr>
        <p:spPr>
          <a:xfrm flipV="1">
            <a:off x="10356663" y="3767241"/>
            <a:ext cx="288033" cy="187674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1">
            <a:extLst>
              <a:ext uri="{FF2B5EF4-FFF2-40B4-BE49-F238E27FC236}">
                <a16:creationId xmlns:a16="http://schemas.microsoft.com/office/drawing/2014/main" id="{D37E4357-D195-2629-61E2-8FAAD42D8188}"/>
              </a:ext>
            </a:extLst>
          </p:cNvPr>
          <p:cNvCxnSpPr>
            <a:stCxn id="20" idx="3"/>
          </p:cNvCxnSpPr>
          <p:nvPr/>
        </p:nvCxnSpPr>
        <p:spPr>
          <a:xfrm>
            <a:off x="9844074" y="1360654"/>
            <a:ext cx="893776" cy="2364782"/>
          </a:xfrm>
          <a:prstGeom prst="bentConnector3">
            <a:avLst>
              <a:gd name="adj1" fmla="val 8197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34">
            <a:extLst>
              <a:ext uri="{FF2B5EF4-FFF2-40B4-BE49-F238E27FC236}">
                <a16:creationId xmlns:a16="http://schemas.microsoft.com/office/drawing/2014/main" id="{27A41E15-3ECE-A5C9-14C1-E87254E235E0}"/>
              </a:ext>
            </a:extLst>
          </p:cNvPr>
          <p:cNvCxnSpPr>
            <a:cxnSpLocks/>
            <a:stCxn id="20" idx="1"/>
          </p:cNvCxnSpPr>
          <p:nvPr/>
        </p:nvCxnSpPr>
        <p:spPr>
          <a:xfrm rot="10800000" flipV="1">
            <a:off x="7065443" y="1360654"/>
            <a:ext cx="1067619" cy="2169784"/>
          </a:xfrm>
          <a:prstGeom prst="bentConnector3">
            <a:avLst>
              <a:gd name="adj1" fmla="val 7408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6">
            <a:extLst>
              <a:ext uri="{FF2B5EF4-FFF2-40B4-BE49-F238E27FC236}">
                <a16:creationId xmlns:a16="http://schemas.microsoft.com/office/drawing/2014/main" id="{16881BD8-751F-3856-0A59-8F0AFEC79297}"/>
              </a:ext>
            </a:extLst>
          </p:cNvPr>
          <p:cNvCxnSpPr>
            <a:cxnSpLocks/>
            <a:stCxn id="27" idx="1"/>
          </p:cNvCxnSpPr>
          <p:nvPr/>
        </p:nvCxnSpPr>
        <p:spPr>
          <a:xfrm rot="10800000">
            <a:off x="7065443" y="3530438"/>
            <a:ext cx="815591" cy="2047330"/>
          </a:xfrm>
          <a:prstGeom prst="bentConnector3">
            <a:avLst>
              <a:gd name="adj1" fmla="val 6518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D420D99-8B88-05C6-4DA6-52248D0B9F1D}"/>
              </a:ext>
            </a:extLst>
          </p:cNvPr>
          <p:cNvCxnSpPr>
            <a:stCxn id="17" idx="2"/>
          </p:cNvCxnSpPr>
          <p:nvPr/>
        </p:nvCxnSpPr>
        <p:spPr>
          <a:xfrm>
            <a:off x="8133061" y="5249086"/>
            <a:ext cx="0" cy="168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E02E2616-8A4F-773B-D2B8-9AA01477C6BE}"/>
              </a:ext>
            </a:extLst>
          </p:cNvPr>
          <p:cNvCxnSpPr>
            <a:cxnSpLocks/>
            <a:stCxn id="19" idx="2"/>
            <a:endCxn id="28" idx="0"/>
          </p:cNvCxnSpPr>
          <p:nvPr/>
        </p:nvCxnSpPr>
        <p:spPr>
          <a:xfrm flipH="1">
            <a:off x="9750921" y="5249086"/>
            <a:ext cx="27472" cy="2102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60">
            <a:extLst>
              <a:ext uri="{FF2B5EF4-FFF2-40B4-BE49-F238E27FC236}">
                <a16:creationId xmlns:a16="http://schemas.microsoft.com/office/drawing/2014/main" id="{01EC4524-7218-E949-24E1-163384CED068}"/>
              </a:ext>
            </a:extLst>
          </p:cNvPr>
          <p:cNvSpPr txBox="1"/>
          <p:nvPr/>
        </p:nvSpPr>
        <p:spPr>
          <a:xfrm>
            <a:off x="10766821" y="3545455"/>
            <a:ext cx="1711013" cy="369332"/>
          </a:xfrm>
          <a:prstGeom prst="rect">
            <a:avLst/>
          </a:prstGeom>
          <a:noFill/>
        </p:spPr>
        <p:txBody>
          <a:bodyPr wrap="square" rtlCol="0">
            <a:spAutoFit/>
          </a:bodyPr>
          <a:lstStyle/>
          <a:p>
            <a:r>
              <a:rPr lang="en-US" altLang="zh-CN" dirty="0"/>
              <a:t>MRAE</a:t>
            </a:r>
            <a:endParaRPr lang="zh-CN" altLang="en-US" dirty="0"/>
          </a:p>
        </p:txBody>
      </p:sp>
    </p:spTree>
    <p:extLst>
      <p:ext uri="{BB962C8B-B14F-4D97-AF65-F5344CB8AC3E}">
        <p14:creationId xmlns:p14="http://schemas.microsoft.com/office/powerpoint/2010/main" val="4170743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9"/>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12" cstate="screen"/>
            <a:stretch>
              <a:fillRect/>
            </a:stretch>
          </p:blipFill>
          <p:spPr>
            <a:xfrm>
              <a:off x="10118139" y="6523039"/>
              <a:ext cx="1546127" cy="388933"/>
            </a:xfrm>
            <a:prstGeom prst="rect">
              <a:avLst/>
            </a:prstGeom>
          </p:spPr>
        </p:pic>
      </p:grpSp>
      <p:graphicFrame>
        <p:nvGraphicFramePr>
          <p:cNvPr id="6" name="表格 5">
            <a:extLst>
              <a:ext uri="{FF2B5EF4-FFF2-40B4-BE49-F238E27FC236}">
                <a16:creationId xmlns:a16="http://schemas.microsoft.com/office/drawing/2014/main" id="{3E8AB118-5B4E-4E11-FB33-7320CB1787F6}"/>
              </a:ext>
            </a:extLst>
          </p:cNvPr>
          <p:cNvGraphicFramePr>
            <a:graphicFrameLocks noGrp="1"/>
          </p:cNvGraphicFramePr>
          <p:nvPr>
            <p:extLst>
              <p:ext uri="{D42A27DB-BD31-4B8C-83A1-F6EECF244321}">
                <p14:modId xmlns:p14="http://schemas.microsoft.com/office/powerpoint/2010/main" val="3458450405"/>
              </p:ext>
            </p:extLst>
          </p:nvPr>
        </p:nvGraphicFramePr>
        <p:xfrm>
          <a:off x="206479" y="1165124"/>
          <a:ext cx="11754468" cy="3716284"/>
        </p:xfrm>
        <a:graphic>
          <a:graphicData uri="http://schemas.openxmlformats.org/drawingml/2006/table">
            <a:tbl>
              <a:tblPr firstRow="1" firstCol="1" bandRow="1">
                <a:tableStyleId>{5C22544A-7EE6-4342-B048-85BDC9FD1C3A}</a:tableStyleId>
              </a:tblPr>
              <a:tblGrid>
                <a:gridCol w="1563327">
                  <a:extLst>
                    <a:ext uri="{9D8B030D-6E8A-4147-A177-3AD203B41FA5}">
                      <a16:colId xmlns:a16="http://schemas.microsoft.com/office/drawing/2014/main" val="3810493000"/>
                    </a:ext>
                  </a:extLst>
                </a:gridCol>
                <a:gridCol w="1048777">
                  <a:extLst>
                    <a:ext uri="{9D8B030D-6E8A-4147-A177-3AD203B41FA5}">
                      <a16:colId xmlns:a16="http://schemas.microsoft.com/office/drawing/2014/main" val="2828075073"/>
                    </a:ext>
                  </a:extLst>
                </a:gridCol>
                <a:gridCol w="1306052">
                  <a:extLst>
                    <a:ext uri="{9D8B030D-6E8A-4147-A177-3AD203B41FA5}">
                      <a16:colId xmlns:a16="http://schemas.microsoft.com/office/drawing/2014/main" val="698609546"/>
                    </a:ext>
                  </a:extLst>
                </a:gridCol>
                <a:gridCol w="1306052">
                  <a:extLst>
                    <a:ext uri="{9D8B030D-6E8A-4147-A177-3AD203B41FA5}">
                      <a16:colId xmlns:a16="http://schemas.microsoft.com/office/drawing/2014/main" val="1838409935"/>
                    </a:ext>
                  </a:extLst>
                </a:gridCol>
                <a:gridCol w="1306052">
                  <a:extLst>
                    <a:ext uri="{9D8B030D-6E8A-4147-A177-3AD203B41FA5}">
                      <a16:colId xmlns:a16="http://schemas.microsoft.com/office/drawing/2014/main" val="3860375732"/>
                    </a:ext>
                  </a:extLst>
                </a:gridCol>
                <a:gridCol w="1306052">
                  <a:extLst>
                    <a:ext uri="{9D8B030D-6E8A-4147-A177-3AD203B41FA5}">
                      <a16:colId xmlns:a16="http://schemas.microsoft.com/office/drawing/2014/main" val="747802106"/>
                    </a:ext>
                  </a:extLst>
                </a:gridCol>
                <a:gridCol w="1306052">
                  <a:extLst>
                    <a:ext uri="{9D8B030D-6E8A-4147-A177-3AD203B41FA5}">
                      <a16:colId xmlns:a16="http://schemas.microsoft.com/office/drawing/2014/main" val="2222769689"/>
                    </a:ext>
                  </a:extLst>
                </a:gridCol>
                <a:gridCol w="1306052">
                  <a:extLst>
                    <a:ext uri="{9D8B030D-6E8A-4147-A177-3AD203B41FA5}">
                      <a16:colId xmlns:a16="http://schemas.microsoft.com/office/drawing/2014/main" val="2666217331"/>
                    </a:ext>
                  </a:extLst>
                </a:gridCol>
                <a:gridCol w="1306052">
                  <a:extLst>
                    <a:ext uri="{9D8B030D-6E8A-4147-A177-3AD203B41FA5}">
                      <a16:colId xmlns:a16="http://schemas.microsoft.com/office/drawing/2014/main" val="3283982605"/>
                    </a:ext>
                  </a:extLst>
                </a:gridCol>
              </a:tblGrid>
              <a:tr h="337844">
                <a:tc>
                  <a:txBody>
                    <a:bodyPr/>
                    <a:lstStyle/>
                    <a:p>
                      <a:pPr algn="ctr"/>
                      <a:r>
                        <a:rPr lang="en-US" sz="1400" kern="100">
                          <a:effectLst/>
                        </a:rPr>
                        <a:t>     </a:t>
                      </a:r>
                      <a:r>
                        <a:rPr lang="zh-CN" sz="1400" kern="100">
                          <a:effectLst/>
                        </a:rPr>
                        <a:t>数据集</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ctr"/>
                      <a:r>
                        <a:rPr lang="en-US" sz="1400" kern="100">
                          <a:effectLst/>
                        </a:rPr>
                        <a:t>IP baseline</a:t>
                      </a:r>
                      <a:r>
                        <a:rPr lang="zh-CN" sz="1400" kern="100">
                          <a:effectLst/>
                        </a:rPr>
                        <a:t>可见光</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r>
                        <a:rPr lang="en-US" sz="1400" kern="100">
                          <a:effectLst/>
                        </a:rPr>
                        <a:t>IP baseline</a:t>
                      </a:r>
                      <a:r>
                        <a:rPr lang="zh-CN" sz="1400" kern="100">
                          <a:effectLst/>
                        </a:rPr>
                        <a:t>全波段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59118976"/>
                  </a:ext>
                </a:extLst>
              </a:tr>
              <a:tr h="337844">
                <a:tc>
                  <a:txBody>
                    <a:bodyPr/>
                    <a:lstStyle/>
                    <a:p>
                      <a:pPr algn="ctr"/>
                      <a:r>
                        <a:rPr lang="en-US" sz="1400" kern="100">
                          <a:effectLst/>
                        </a:rPr>
                        <a:t>     </a:t>
                      </a:r>
                      <a:r>
                        <a:rPr lang="zh-CN" sz="1400" kern="100">
                          <a:effectLst/>
                        </a:rPr>
                        <a:t>训练集</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20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20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04788275"/>
                  </a:ext>
                </a:extLst>
              </a:tr>
              <a:tr h="675688">
                <a:tc>
                  <a:txBody>
                    <a:bodyPr/>
                    <a:lstStyle/>
                    <a:p>
                      <a:pPr algn="ctr"/>
                      <a:r>
                        <a:rPr lang="en-US" sz="1400" kern="100">
                          <a:effectLst/>
                        </a:rPr>
                        <a:t>     baseline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0.3846038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rPr>
                        <a:t>0.4103824  </a:t>
                      </a:r>
                      <a:endParaRPr lang="zh-CN" sz="1400" kern="100" dirty="0">
                        <a:effectLst/>
                      </a:endParaRPr>
                    </a:p>
                    <a:p>
                      <a:pPr algn="ct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0.406432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0.3587236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0.433173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0.4129654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0.3968094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0.377412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36226653"/>
                  </a:ext>
                </a:extLst>
              </a:tr>
              <a:tr h="337844">
                <a:tc>
                  <a:txBody>
                    <a:bodyPr/>
                    <a:lstStyle/>
                    <a:p>
                      <a:pPr algn="ctr"/>
                      <a:r>
                        <a:rPr lang="en-US" sz="1400" kern="100">
                          <a:effectLst/>
                        </a:rPr>
                        <a:t>     3</a:t>
                      </a:r>
                      <a:r>
                        <a:rPr lang="zh-CN" sz="1400" kern="100">
                          <a:effectLst/>
                        </a:rPr>
                        <a:t>通道</a:t>
                      </a:r>
                      <a:r>
                        <a:rPr lang="en-US" sz="1400" kern="100">
                          <a:effectLst/>
                        </a:rPr>
                        <a:t>cave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0.3991896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0.3833536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0.3967078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0.3318308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0.3991896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0.3833536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0.3967078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0.3318308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5354295"/>
                  </a:ext>
                </a:extLst>
              </a:tr>
              <a:tr h="337844">
                <a:tc>
                  <a:txBody>
                    <a:bodyPr/>
                    <a:lstStyle/>
                    <a:p>
                      <a:pPr algn="ctr"/>
                      <a:r>
                        <a:rPr lang="en-US" sz="1400" kern="100">
                          <a:effectLst/>
                        </a:rPr>
                        <a:t>     3</a:t>
                      </a:r>
                      <a:r>
                        <a:rPr lang="zh-CN" sz="1400" kern="100">
                          <a:effectLst/>
                        </a:rPr>
                        <a:t>通道</a:t>
                      </a:r>
                      <a:r>
                        <a:rPr lang="en-US" sz="1400" kern="100">
                          <a:effectLst/>
                        </a:rPr>
                        <a:t>srf</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rPr>
                        <a:t>0.3301092</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1269158"/>
                  </a:ext>
                </a:extLst>
              </a:tr>
              <a:tr h="337844">
                <a:tc>
                  <a:txBody>
                    <a:bodyPr/>
                    <a:lstStyle/>
                    <a:p>
                      <a:pPr algn="ctr"/>
                      <a:r>
                        <a:rPr lang="en-US" sz="1400" kern="100">
                          <a:effectLst/>
                        </a:rPr>
                        <a:t>     3</a:t>
                      </a:r>
                      <a:r>
                        <a:rPr lang="zh-CN" sz="1400" kern="100">
                          <a:effectLst/>
                        </a:rPr>
                        <a:t>通道电压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0.3815146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7205"/>
                  </a:ext>
                </a:extLst>
              </a:tr>
              <a:tr h="337844">
                <a:tc>
                  <a:txBody>
                    <a:bodyPr/>
                    <a:lstStyle/>
                    <a:p>
                      <a:pPr algn="ctr"/>
                      <a:r>
                        <a:rPr lang="en-US" sz="1400" kern="100">
                          <a:effectLst/>
                        </a:rPr>
                        <a:t>     5</a:t>
                      </a:r>
                      <a:r>
                        <a:rPr lang="zh-CN" sz="1400" kern="100">
                          <a:effectLst/>
                        </a:rPr>
                        <a:t>通道电压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0.376247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0201397"/>
                  </a:ext>
                </a:extLst>
              </a:tr>
              <a:tr h="337844">
                <a:tc>
                  <a:txBody>
                    <a:bodyPr/>
                    <a:lstStyle/>
                    <a:p>
                      <a:pPr algn="ctr"/>
                      <a:r>
                        <a:rPr lang="en-US" sz="1400" kern="100">
                          <a:effectLst/>
                        </a:rPr>
                        <a:t>     10</a:t>
                      </a:r>
                      <a:r>
                        <a:rPr lang="zh-CN" sz="1400" kern="100">
                          <a:effectLst/>
                        </a:rPr>
                        <a:t>通道电压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0.3830842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6827229"/>
                  </a:ext>
                </a:extLst>
              </a:tr>
              <a:tr h="337844">
                <a:tc>
                  <a:txBody>
                    <a:bodyPr/>
                    <a:lstStyle/>
                    <a:p>
                      <a:pPr algn="ctr"/>
                      <a:r>
                        <a:rPr lang="en-US" sz="1400" kern="100">
                          <a:effectLst/>
                        </a:rPr>
                        <a:t>     3</a:t>
                      </a:r>
                      <a:r>
                        <a:rPr lang="zh-CN" sz="1400" kern="100">
                          <a:effectLst/>
                        </a:rPr>
                        <a:t>通道重建</a:t>
                      </a:r>
                      <a:r>
                        <a:rPr lang="en-US" sz="1400" kern="100">
                          <a:effectLst/>
                        </a:rPr>
                        <a:t>AD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0.3314256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2295380"/>
                  </a:ext>
                </a:extLst>
              </a:tr>
              <a:tr h="337844">
                <a:tc>
                  <a:txBody>
                    <a:bodyPr/>
                    <a:lstStyle/>
                    <a:p>
                      <a:pPr algn="ctr"/>
                      <a:r>
                        <a:rPr lang="en-US" sz="1400" kern="100">
                          <a:effectLst/>
                        </a:rPr>
                        <a:t>     5</a:t>
                      </a:r>
                      <a:r>
                        <a:rPr lang="zh-CN" sz="1400" kern="100">
                          <a:effectLst/>
                        </a:rPr>
                        <a:t>通道重建</a:t>
                      </a:r>
                      <a:r>
                        <a:rPr lang="en-US" sz="1400" kern="100">
                          <a:effectLst/>
                        </a:rPr>
                        <a:t>AD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0.3729046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6705886"/>
                  </a:ext>
                </a:extLst>
              </a:tr>
            </a:tbl>
          </a:graphicData>
        </a:graphic>
      </p:graphicFrame>
      <p:sp>
        <p:nvSpPr>
          <p:cNvPr id="11" name="文本框 10">
            <a:extLst>
              <a:ext uri="{FF2B5EF4-FFF2-40B4-BE49-F238E27FC236}">
                <a16:creationId xmlns:a16="http://schemas.microsoft.com/office/drawing/2014/main" id="{ABDB755F-1065-BC7E-A63E-08F4B22A6C18}"/>
              </a:ext>
            </a:extLst>
          </p:cNvPr>
          <p:cNvSpPr txBox="1"/>
          <p:nvPr/>
        </p:nvSpPr>
        <p:spPr>
          <a:xfrm>
            <a:off x="355373" y="579912"/>
            <a:ext cx="6120580" cy="513474"/>
          </a:xfrm>
          <a:prstGeom prst="rect">
            <a:avLst/>
          </a:prstGeom>
          <a:noFill/>
        </p:spPr>
        <p:txBody>
          <a:bodyPr wrap="square">
            <a:spAutoFit/>
          </a:bodyPr>
          <a:lstStyle/>
          <a:p>
            <a:pPr algn="just">
              <a:lnSpc>
                <a:spcPct val="173000"/>
              </a:lnSpc>
              <a:spcBef>
                <a:spcPts val="1300"/>
              </a:spcBef>
              <a:spcAft>
                <a:spcPts val="1300"/>
              </a:spcAft>
            </a:pPr>
            <a:r>
              <a:rPr lang="en-US"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OA</a:t>
            </a:r>
            <a:endPar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nvGrpSpPr>
          <p:cNvPr id="4" name="组合 3">
            <a:extLst>
              <a:ext uri="{FF2B5EF4-FFF2-40B4-BE49-F238E27FC236}">
                <a16:creationId xmlns:a16="http://schemas.microsoft.com/office/drawing/2014/main" id="{78C465BA-A838-0545-0894-5BD6BC9B9899}"/>
              </a:ext>
            </a:extLst>
          </p:cNvPr>
          <p:cNvGrpSpPr/>
          <p:nvPr/>
        </p:nvGrpSpPr>
        <p:grpSpPr>
          <a:xfrm>
            <a:off x="-1" y="164705"/>
            <a:ext cx="12192000" cy="313322"/>
            <a:chOff x="-1" y="164705"/>
            <a:chExt cx="12192000" cy="313322"/>
          </a:xfrm>
        </p:grpSpPr>
        <p:sp>
          <p:nvSpPr>
            <p:cNvPr id="10" name="矩形 9">
              <a:extLst>
                <a:ext uri="{FF2B5EF4-FFF2-40B4-BE49-F238E27FC236}">
                  <a16:creationId xmlns:a16="http://schemas.microsoft.com/office/drawing/2014/main" id="{8A877FF7-FD7A-6B74-84CE-6224CE6457B4}"/>
                </a:ext>
              </a:extLst>
            </p:cNvPr>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a:extLst>
                <a:ext uri="{FF2B5EF4-FFF2-40B4-BE49-F238E27FC236}">
                  <a16:creationId xmlns:a16="http://schemas.microsoft.com/office/drawing/2014/main" id="{89208EFF-F159-AEAC-075E-023D10BC8077}"/>
                </a:ext>
              </a:extLst>
            </p:cNvPr>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9" name="组合 18">
              <a:extLst>
                <a:ext uri="{FF2B5EF4-FFF2-40B4-BE49-F238E27FC236}">
                  <a16:creationId xmlns:a16="http://schemas.microsoft.com/office/drawing/2014/main" id="{69272ACB-A173-31D3-8D12-108DF66658A8}"/>
                </a:ext>
              </a:extLst>
            </p:cNvPr>
            <p:cNvGrpSpPr/>
            <p:nvPr/>
          </p:nvGrpSpPr>
          <p:grpSpPr>
            <a:xfrm>
              <a:off x="754602" y="164705"/>
              <a:ext cx="6564713" cy="313322"/>
              <a:chOff x="650084" y="1233945"/>
              <a:chExt cx="6564713" cy="313322"/>
            </a:xfrm>
          </p:grpSpPr>
          <p:cxnSp>
            <p:nvCxnSpPr>
              <p:cNvPr id="20" name="直接连接符 19">
                <a:extLst>
                  <a:ext uri="{FF2B5EF4-FFF2-40B4-BE49-F238E27FC236}">
                    <a16:creationId xmlns:a16="http://schemas.microsoft.com/office/drawing/2014/main" id="{24E486D6-A138-E4DC-2A74-EBC2F41C6318}"/>
                  </a:ext>
                </a:extLst>
              </p:cNvPr>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6C45296E-55C6-0A1B-5DF3-0E5CBEDBAB0D}"/>
                  </a:ext>
                </a:extLst>
              </p:cNvPr>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6BA30484-CBC8-24EB-6A28-826B830DA4F2}"/>
                  </a:ext>
                </a:extLst>
              </p:cNvPr>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DFB452E8-49E5-2EC2-A6BD-C25120A0E672}"/>
                  </a:ext>
                </a:extLst>
              </p:cNvPr>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24" name="矩形: 圆角 23">
                <a:extLst>
                  <a:ext uri="{FF2B5EF4-FFF2-40B4-BE49-F238E27FC236}">
                    <a16:creationId xmlns:a16="http://schemas.microsoft.com/office/drawing/2014/main" id="{7A6C5CAE-83CF-03AD-2170-679A2669EFB8}"/>
                  </a:ext>
                </a:extLst>
              </p:cNvPr>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0C0EFD6C-111B-3FA3-3E88-A15EA366B4DF}"/>
                  </a:ext>
                </a:extLst>
              </p:cNvPr>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26" name="灯片编号占位符 3">
            <a:extLst>
              <a:ext uri="{FF2B5EF4-FFF2-40B4-BE49-F238E27FC236}">
                <a16:creationId xmlns:a16="http://schemas.microsoft.com/office/drawing/2014/main" id="{ABE74B8B-0D41-4918-13B7-F772F307C3AD}"/>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31</a:t>
            </a:fld>
            <a:endParaRPr lang="zh-CN" altLang="en-US"/>
          </a:p>
        </p:txBody>
      </p:sp>
    </p:spTree>
    <p:extLst>
      <p:ext uri="{BB962C8B-B14F-4D97-AF65-F5344CB8AC3E}">
        <p14:creationId xmlns:p14="http://schemas.microsoft.com/office/powerpoint/2010/main" val="506151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9"/>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12" cstate="screen"/>
            <a:stretch>
              <a:fillRect/>
            </a:stretch>
          </p:blipFill>
          <p:spPr>
            <a:xfrm>
              <a:off x="10118139" y="6523039"/>
              <a:ext cx="1546127" cy="388933"/>
            </a:xfrm>
            <a:prstGeom prst="rect">
              <a:avLst/>
            </a:prstGeom>
          </p:spPr>
        </p:pic>
      </p:grpSp>
      <p:graphicFrame>
        <p:nvGraphicFramePr>
          <p:cNvPr id="6" name="表格 5">
            <a:extLst>
              <a:ext uri="{FF2B5EF4-FFF2-40B4-BE49-F238E27FC236}">
                <a16:creationId xmlns:a16="http://schemas.microsoft.com/office/drawing/2014/main" id="{32F78BF2-CFD5-4F0C-AF00-5F3D5ECA467F}"/>
              </a:ext>
            </a:extLst>
          </p:cNvPr>
          <p:cNvGraphicFramePr>
            <a:graphicFrameLocks noGrp="1"/>
          </p:cNvGraphicFramePr>
          <p:nvPr>
            <p:extLst>
              <p:ext uri="{D42A27DB-BD31-4B8C-83A1-F6EECF244321}">
                <p14:modId xmlns:p14="http://schemas.microsoft.com/office/powerpoint/2010/main" val="2757308703"/>
              </p:ext>
            </p:extLst>
          </p:nvPr>
        </p:nvGraphicFramePr>
        <p:xfrm>
          <a:off x="-1" y="988142"/>
          <a:ext cx="12192000" cy="5349689"/>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486310250"/>
                    </a:ext>
                  </a:extLst>
                </a:gridCol>
                <a:gridCol w="1524000">
                  <a:extLst>
                    <a:ext uri="{9D8B030D-6E8A-4147-A177-3AD203B41FA5}">
                      <a16:colId xmlns:a16="http://schemas.microsoft.com/office/drawing/2014/main" val="3826101545"/>
                    </a:ext>
                  </a:extLst>
                </a:gridCol>
                <a:gridCol w="1524000">
                  <a:extLst>
                    <a:ext uri="{9D8B030D-6E8A-4147-A177-3AD203B41FA5}">
                      <a16:colId xmlns:a16="http://schemas.microsoft.com/office/drawing/2014/main" val="3128546987"/>
                    </a:ext>
                  </a:extLst>
                </a:gridCol>
                <a:gridCol w="1524000">
                  <a:extLst>
                    <a:ext uri="{9D8B030D-6E8A-4147-A177-3AD203B41FA5}">
                      <a16:colId xmlns:a16="http://schemas.microsoft.com/office/drawing/2014/main" val="119788319"/>
                    </a:ext>
                  </a:extLst>
                </a:gridCol>
                <a:gridCol w="1524000">
                  <a:extLst>
                    <a:ext uri="{9D8B030D-6E8A-4147-A177-3AD203B41FA5}">
                      <a16:colId xmlns:a16="http://schemas.microsoft.com/office/drawing/2014/main" val="2474933806"/>
                    </a:ext>
                  </a:extLst>
                </a:gridCol>
                <a:gridCol w="1524000">
                  <a:extLst>
                    <a:ext uri="{9D8B030D-6E8A-4147-A177-3AD203B41FA5}">
                      <a16:colId xmlns:a16="http://schemas.microsoft.com/office/drawing/2014/main" val="234822107"/>
                    </a:ext>
                  </a:extLst>
                </a:gridCol>
                <a:gridCol w="1524000">
                  <a:extLst>
                    <a:ext uri="{9D8B030D-6E8A-4147-A177-3AD203B41FA5}">
                      <a16:colId xmlns:a16="http://schemas.microsoft.com/office/drawing/2014/main" val="2034243548"/>
                    </a:ext>
                  </a:extLst>
                </a:gridCol>
                <a:gridCol w="1524000">
                  <a:extLst>
                    <a:ext uri="{9D8B030D-6E8A-4147-A177-3AD203B41FA5}">
                      <a16:colId xmlns:a16="http://schemas.microsoft.com/office/drawing/2014/main" val="1685941641"/>
                    </a:ext>
                  </a:extLst>
                </a:gridCol>
              </a:tblGrid>
              <a:tr h="725556">
                <a:tc>
                  <a:txBody>
                    <a:bodyPr/>
                    <a:lstStyle/>
                    <a:p>
                      <a:pPr algn="ctr">
                        <a:lnSpc>
                          <a:spcPct val="100000"/>
                        </a:lnSpc>
                      </a:pP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数据集</a:t>
                      </a:r>
                    </a:p>
                  </a:txBody>
                  <a:tcPr marL="68580" marR="68580" marT="0" marB="0"/>
                </a:tc>
                <a:tc>
                  <a:txBody>
                    <a:bodyPr/>
                    <a:lstStyle/>
                    <a:p>
                      <a:pPr algn="ctr">
                        <a:lnSpc>
                          <a:spcPct val="100000"/>
                        </a:lnSpc>
                      </a:pPr>
                      <a:r>
                        <a:rPr lang="en-US" sz="1600" b="1" kern="100">
                          <a:effectLst/>
                          <a:latin typeface="等线" panose="02010600030101010101" pitchFamily="2" charset="-122"/>
                          <a:ea typeface="等线" panose="02010600030101010101" pitchFamily="2" charset="-122"/>
                          <a:cs typeface="Times New Roman" panose="02020603050405020304" pitchFamily="18" charset="0"/>
                        </a:rPr>
                        <a:t>IP</a:t>
                      </a:r>
                      <a:r>
                        <a:rPr lang="en-US" sz="1600" kern="100">
                          <a:effectLst/>
                          <a:latin typeface="等线" panose="02010600030101010101" pitchFamily="2" charset="-122"/>
                          <a:ea typeface="等线" panose="02010600030101010101" pitchFamily="2" charset="-122"/>
                          <a:cs typeface="Times New Roman" panose="02020603050405020304" pitchFamily="18" charset="0"/>
                        </a:rPr>
                        <a:t> baseline</a:t>
                      </a:r>
                      <a:r>
                        <a:rPr lang="zh-CN" sz="1600" kern="100">
                          <a:effectLst/>
                          <a:latin typeface="等线" panose="02010600030101010101" pitchFamily="2" charset="-122"/>
                          <a:ea typeface="等线" panose="02010600030101010101" pitchFamily="2" charset="-122"/>
                          <a:cs typeface="Times New Roman" panose="02020603050405020304" pitchFamily="18" charset="0"/>
                        </a:rPr>
                        <a:t>可见光</a:t>
                      </a:r>
                    </a:p>
                  </a:txBody>
                  <a:tcPr marL="68580" marR="68580" marT="0" marB="0"/>
                </a:tc>
                <a:tc>
                  <a:txBody>
                    <a:bodyPr/>
                    <a:lstStyle/>
                    <a:p>
                      <a:pPr algn="ctr">
                        <a:lnSpc>
                          <a:spcPct val="100000"/>
                        </a:lnSpc>
                      </a:pPr>
                      <a:r>
                        <a:rPr lang="en-US" sz="1600" b="1" kern="100" dirty="0">
                          <a:effectLst/>
                          <a:latin typeface="等线" panose="02010600030101010101" pitchFamily="2" charset="-122"/>
                          <a:ea typeface="等线" panose="02010600030101010101" pitchFamily="2" charset="-122"/>
                          <a:cs typeface="Times New Roman" panose="02020603050405020304" pitchFamily="18" charset="0"/>
                        </a:rPr>
                        <a:t>IP</a:t>
                      </a: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 baseline</a:t>
                      </a: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全波段</a:t>
                      </a:r>
                    </a:p>
                  </a:txBody>
                  <a:tcPr marL="68580" marR="68580" marT="0" marB="0"/>
                </a:tc>
                <a:tc>
                  <a:txBody>
                    <a:bodyPr/>
                    <a:lstStyle/>
                    <a:p>
                      <a:pPr algn="ctr">
                        <a:lnSpc>
                          <a:spcPct val="100000"/>
                        </a:lnSpc>
                      </a:pPr>
                      <a:r>
                        <a:rPr lang="en-US" sz="1600" b="1" kern="100">
                          <a:effectLst/>
                          <a:latin typeface="等线" panose="02010600030101010101" pitchFamily="2" charset="-122"/>
                          <a:ea typeface="等线" panose="02010600030101010101" pitchFamily="2" charset="-122"/>
                          <a:cs typeface="Times New Roman" panose="02020603050405020304" pitchFamily="18" charset="0"/>
                        </a:rPr>
                        <a:t>PU </a:t>
                      </a:r>
                      <a:r>
                        <a:rPr lang="en-US" sz="1600" kern="100">
                          <a:effectLst/>
                          <a:latin typeface="等线" panose="02010600030101010101" pitchFamily="2" charset="-122"/>
                          <a:ea typeface="等线" panose="02010600030101010101" pitchFamily="2" charset="-122"/>
                          <a:cs typeface="Times New Roman" panose="02020603050405020304" pitchFamily="18" charset="0"/>
                        </a:rPr>
                        <a:t>baseline</a:t>
                      </a:r>
                      <a:r>
                        <a:rPr lang="zh-CN" sz="1600" kern="100">
                          <a:effectLst/>
                          <a:latin typeface="等线" panose="02010600030101010101" pitchFamily="2" charset="-122"/>
                          <a:ea typeface="等线" panose="02010600030101010101" pitchFamily="2" charset="-122"/>
                          <a:cs typeface="Times New Roman" panose="02020603050405020304" pitchFamily="18" charset="0"/>
                        </a:rPr>
                        <a:t>可见光</a:t>
                      </a:r>
                    </a:p>
                  </a:txBody>
                  <a:tcPr marL="68580" marR="68580" marT="0" marB="0"/>
                </a:tc>
                <a:tc>
                  <a:txBody>
                    <a:bodyPr/>
                    <a:lstStyle/>
                    <a:p>
                      <a:pPr algn="ctr">
                        <a:lnSpc>
                          <a:spcPct val="100000"/>
                        </a:lnSpc>
                      </a:pPr>
                      <a:r>
                        <a:rPr lang="en-US" sz="1600" b="1" kern="100">
                          <a:effectLst/>
                          <a:latin typeface="等线" panose="02010600030101010101" pitchFamily="2" charset="-122"/>
                          <a:ea typeface="等线" panose="02010600030101010101" pitchFamily="2" charset="-122"/>
                          <a:cs typeface="Times New Roman" panose="02020603050405020304" pitchFamily="18" charset="0"/>
                        </a:rPr>
                        <a:t>SV </a:t>
                      </a:r>
                      <a:r>
                        <a:rPr lang="en-US" sz="1600" kern="100">
                          <a:effectLst/>
                          <a:latin typeface="等线" panose="02010600030101010101" pitchFamily="2" charset="-122"/>
                          <a:ea typeface="等线" panose="02010600030101010101" pitchFamily="2" charset="-122"/>
                          <a:cs typeface="Times New Roman" panose="02020603050405020304" pitchFamily="18" charset="0"/>
                        </a:rPr>
                        <a:t>baseline</a:t>
                      </a:r>
                      <a:r>
                        <a:rPr lang="zh-CN" sz="1600" kern="100">
                          <a:effectLst/>
                          <a:latin typeface="等线" panose="02010600030101010101" pitchFamily="2" charset="-122"/>
                          <a:ea typeface="等线" panose="02010600030101010101" pitchFamily="2" charset="-122"/>
                          <a:cs typeface="Times New Roman" panose="02020603050405020304" pitchFamily="18" charset="0"/>
                        </a:rPr>
                        <a:t>可见光</a:t>
                      </a:r>
                    </a:p>
                  </a:txBody>
                  <a:tcPr marL="68580" marR="68580" marT="0" marB="0"/>
                </a:tc>
                <a:tc>
                  <a:txBody>
                    <a:bodyPr/>
                    <a:lstStyle/>
                    <a:p>
                      <a:pPr algn="ctr">
                        <a:lnSpc>
                          <a:spcPct val="100000"/>
                        </a:lnSpc>
                      </a:pPr>
                      <a:r>
                        <a:rPr lang="en-US" sz="1600" b="1" kern="100">
                          <a:effectLst/>
                          <a:latin typeface="等线" panose="02010600030101010101" pitchFamily="2" charset="-122"/>
                          <a:ea typeface="等线" panose="02010600030101010101" pitchFamily="2" charset="-122"/>
                          <a:cs typeface="Times New Roman" panose="02020603050405020304" pitchFamily="18" charset="0"/>
                        </a:rPr>
                        <a:t>DC</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00000"/>
                        </a:lnSpc>
                      </a:pPr>
                      <a:r>
                        <a:rPr lang="en-US" sz="1600" kern="100">
                          <a:effectLst/>
                          <a:latin typeface="等线" panose="02010600030101010101" pitchFamily="2" charset="-122"/>
                          <a:ea typeface="等线" panose="02010600030101010101" pitchFamily="2" charset="-122"/>
                          <a:cs typeface="Times New Roman" panose="02020603050405020304" pitchFamily="18" charset="0"/>
                        </a:rPr>
                        <a:t>baseline</a:t>
                      </a:r>
                      <a:r>
                        <a:rPr lang="zh-CN" sz="1600" kern="100">
                          <a:effectLst/>
                          <a:latin typeface="等线" panose="02010600030101010101" pitchFamily="2" charset="-122"/>
                          <a:ea typeface="等线" panose="02010600030101010101" pitchFamily="2" charset="-122"/>
                          <a:cs typeface="Times New Roman" panose="02020603050405020304" pitchFamily="18" charset="0"/>
                        </a:rPr>
                        <a:t>可见光</a:t>
                      </a:r>
                    </a:p>
                  </a:txBody>
                  <a:tcPr marL="68580" marR="68580" marT="0" marB="0"/>
                </a:tc>
                <a:tc>
                  <a:txBody>
                    <a:bodyPr/>
                    <a:lstStyle/>
                    <a:p>
                      <a:pPr algn="ctr">
                        <a:lnSpc>
                          <a:spcPct val="100000"/>
                        </a:lnSpc>
                      </a:pPr>
                      <a:r>
                        <a:rPr lang="en-US" sz="1600" b="1" kern="100" dirty="0">
                          <a:effectLst/>
                          <a:latin typeface="等线" panose="02010600030101010101" pitchFamily="2" charset="-122"/>
                          <a:ea typeface="等线" panose="02010600030101010101" pitchFamily="2" charset="-122"/>
                          <a:cs typeface="Times New Roman" panose="02020603050405020304" pitchFamily="18" charset="0"/>
                        </a:rPr>
                        <a:t>DC</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00000"/>
                        </a:lnSpc>
                      </a:pP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Baseline</a:t>
                      </a: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全波段</a:t>
                      </a:r>
                    </a:p>
                  </a:txBody>
                  <a:tcPr marL="68580" marR="68580" marT="0" marB="0"/>
                </a:tc>
                <a:tc>
                  <a:txBody>
                    <a:bodyPr/>
                    <a:lstStyle/>
                    <a:p>
                      <a:pPr algn="ctr">
                        <a:lnSpc>
                          <a:spcPct val="100000"/>
                        </a:lnSpc>
                      </a:pPr>
                      <a:r>
                        <a:rPr lang="en-US" sz="1600" b="1" kern="100" dirty="0">
                          <a:effectLst/>
                          <a:latin typeface="等线" panose="02010600030101010101" pitchFamily="2" charset="-122"/>
                          <a:ea typeface="等线" panose="02010600030101010101" pitchFamily="2" charset="-122"/>
                          <a:cs typeface="Times New Roman" panose="02020603050405020304" pitchFamily="18" charset="0"/>
                        </a:rPr>
                        <a:t>HU18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00000"/>
                        </a:lnSpc>
                      </a:pP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baseline</a:t>
                      </a:r>
                      <a:r>
                        <a:rPr lang="zh-CN" sz="1600" kern="100" dirty="0">
                          <a:effectLst/>
                          <a:latin typeface="等线" panose="02010600030101010101" pitchFamily="2" charset="-122"/>
                          <a:ea typeface="等线" panose="02010600030101010101" pitchFamily="2" charset="-122"/>
                          <a:cs typeface="Times New Roman" panose="02020603050405020304" pitchFamily="18" charset="0"/>
                        </a:rPr>
                        <a:t>可见光</a:t>
                      </a:r>
                    </a:p>
                  </a:txBody>
                  <a:tcPr marL="68580" marR="68580" marT="0" marB="0"/>
                </a:tc>
                <a:extLst>
                  <a:ext uri="{0D108BD9-81ED-4DB2-BD59-A6C34878D82A}">
                    <a16:rowId xmlns:a16="http://schemas.microsoft.com/office/drawing/2014/main" val="150433717"/>
                  </a:ext>
                </a:extLst>
              </a:tr>
              <a:tr h="482661">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r>
                        <a:rPr lang="zh-CN" sz="1800" kern="100">
                          <a:effectLst/>
                          <a:latin typeface="等线" panose="02010600030101010101" pitchFamily="2" charset="-122"/>
                          <a:ea typeface="等线" panose="02010600030101010101" pitchFamily="2" charset="-122"/>
                          <a:cs typeface="Times New Roman" panose="02020603050405020304" pitchFamily="18" charset="0"/>
                        </a:rPr>
                        <a:t>训练集</a:t>
                      </a: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39159860"/>
                  </a:ext>
                </a:extLst>
              </a:tr>
              <a:tr h="552707">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baseline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0.3587236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0.377412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0.4510914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0.3987604/</a:t>
                      </a:r>
                    </a:p>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0.7139596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0.3972836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0.6037002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0.2019074/</a:t>
                      </a:r>
                    </a:p>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0.112385</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7546328"/>
                  </a:ext>
                </a:extLst>
              </a:tr>
              <a:tr h="482661">
                <a:tc>
                  <a:txBody>
                    <a:bodyPr/>
                    <a:lstStyle/>
                    <a:p>
                      <a:pPr algn="ctr">
                        <a:lnSpc>
                          <a:spcPct val="100000"/>
                        </a:lnSpc>
                      </a:pPr>
                      <a:r>
                        <a:rPr lang="en-US" sz="1800" b="1" kern="100" dirty="0">
                          <a:effectLst/>
                          <a:latin typeface="等线" panose="02010600030101010101" pitchFamily="2" charset="-122"/>
                          <a:ea typeface="等线" panose="02010600030101010101" pitchFamily="2" charset="-122"/>
                          <a:cs typeface="Times New Roman" panose="02020603050405020304" pitchFamily="18" charset="0"/>
                        </a:rPr>
                        <a:t>   3</a:t>
                      </a:r>
                      <a:r>
                        <a:rPr lang="zh-CN" sz="1800" b="1" kern="100" dirty="0">
                          <a:effectLst/>
                          <a:latin typeface="等线" panose="02010600030101010101" pitchFamily="2" charset="-122"/>
                          <a:ea typeface="等线" panose="02010600030101010101" pitchFamily="2" charset="-122"/>
                          <a:cs typeface="Times New Roman" panose="02020603050405020304" pitchFamily="18" charset="0"/>
                        </a:rPr>
                        <a:t>通道</a:t>
                      </a:r>
                      <a:r>
                        <a:rPr lang="en-US" sz="1800" b="1" kern="100" dirty="0">
                          <a:effectLst/>
                          <a:latin typeface="等线" panose="02010600030101010101" pitchFamily="2" charset="-122"/>
                          <a:ea typeface="等线" panose="02010600030101010101" pitchFamily="2" charset="-122"/>
                          <a:cs typeface="Times New Roman" panose="02020603050405020304" pitchFamily="18" charset="0"/>
                        </a:rPr>
                        <a:t>cave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0.3318308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0.3318308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b="1" kern="100">
                          <a:effectLst/>
                          <a:latin typeface="等线" panose="02010600030101010101" pitchFamily="2" charset="-122"/>
                          <a:ea typeface="等线" panose="02010600030101010101" pitchFamily="2" charset="-122"/>
                          <a:cs typeface="Times New Roman" panose="02020603050405020304" pitchFamily="18" charset="0"/>
                        </a:rPr>
                        <a:t>0.3996224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b="1" kern="100" dirty="0">
                          <a:effectLst/>
                          <a:latin typeface="等线" panose="02010600030101010101" pitchFamily="2" charset="-122"/>
                          <a:ea typeface="等线" panose="02010600030101010101" pitchFamily="2" charset="-122"/>
                          <a:cs typeface="Times New Roman" panose="02020603050405020304" pitchFamily="18" charset="0"/>
                        </a:rPr>
                        <a:t>0.3438268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b="1" kern="100">
                          <a:effectLst/>
                          <a:latin typeface="等线" panose="02010600030101010101" pitchFamily="2" charset="-122"/>
                          <a:ea typeface="等线" panose="02010600030101010101" pitchFamily="2" charset="-122"/>
                          <a:cs typeface="Times New Roman" panose="02020603050405020304" pitchFamily="18" charset="0"/>
                        </a:rPr>
                        <a:t>0.4123184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b="1"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0.1326178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48620060"/>
                  </a:ext>
                </a:extLst>
              </a:tr>
              <a:tr h="482661">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   3</a:t>
                      </a: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通道</a:t>
                      </a:r>
                      <a:r>
                        <a:rPr lang="en-US" sz="1800" kern="100" dirty="0" err="1">
                          <a:effectLst/>
                          <a:latin typeface="等线" panose="02010600030101010101" pitchFamily="2" charset="-122"/>
                          <a:ea typeface="等线" panose="02010600030101010101" pitchFamily="2" charset="-122"/>
                          <a:cs typeface="Times New Roman" panose="02020603050405020304" pitchFamily="18" charset="0"/>
                        </a:rPr>
                        <a:t>srf</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0.3301092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0.4030766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0.401318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0.1308084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0502267"/>
                  </a:ext>
                </a:extLst>
              </a:tr>
              <a:tr h="552707">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    3</a:t>
                      </a: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通道电压</a:t>
                      </a: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0.3815146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0.3759</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0.2753174/</a:t>
                      </a:r>
                    </a:p>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0.3809344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b="1"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0.1093098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6228203"/>
                  </a:ext>
                </a:extLst>
              </a:tr>
              <a:tr h="552707">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    5</a:t>
                      </a: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通道电压</a:t>
                      </a: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0.376247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0.3802016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0.215465/ 0.4078702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b="1"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0.1138782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1532714"/>
                  </a:ext>
                </a:extLst>
              </a:tr>
              <a:tr h="552707">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  10</a:t>
                      </a: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通道电压</a:t>
                      </a: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0.3830842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0.41341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0.1891784/</a:t>
                      </a:r>
                    </a:p>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0.5034138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0.1199234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2628345"/>
                  </a:ext>
                </a:extLst>
              </a:tr>
              <a:tr h="482661">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通道重建</a:t>
                      </a: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AD</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0.3314256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0.426849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0.2497194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0.0914414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58573812"/>
                  </a:ext>
                </a:extLst>
              </a:tr>
              <a:tr h="482661">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通道重建</a:t>
                      </a: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AD</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0.3729046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0.3835558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0.278564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00000"/>
                        </a:lnSpc>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0.092702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44899458"/>
                  </a:ext>
                </a:extLst>
              </a:tr>
            </a:tbl>
          </a:graphicData>
        </a:graphic>
      </p:graphicFrame>
      <p:sp>
        <p:nvSpPr>
          <p:cNvPr id="10" name="文本框 9">
            <a:extLst>
              <a:ext uri="{FF2B5EF4-FFF2-40B4-BE49-F238E27FC236}">
                <a16:creationId xmlns:a16="http://schemas.microsoft.com/office/drawing/2014/main" id="{A454473B-D20E-3BF1-7505-A5B7EF3CFBE2}"/>
              </a:ext>
            </a:extLst>
          </p:cNvPr>
          <p:cNvSpPr txBox="1"/>
          <p:nvPr/>
        </p:nvSpPr>
        <p:spPr>
          <a:xfrm>
            <a:off x="372022" y="465252"/>
            <a:ext cx="6120580" cy="513474"/>
          </a:xfrm>
          <a:prstGeom prst="rect">
            <a:avLst/>
          </a:prstGeom>
          <a:noFill/>
        </p:spPr>
        <p:txBody>
          <a:bodyPr wrap="square">
            <a:spAutoFit/>
          </a:bodyPr>
          <a:lstStyle/>
          <a:p>
            <a:pPr algn="just">
              <a:lnSpc>
                <a:spcPct val="173000"/>
              </a:lnSpc>
              <a:spcBef>
                <a:spcPts val="1300"/>
              </a:spcBef>
              <a:spcAft>
                <a:spcPts val="1300"/>
              </a:spcAft>
            </a:pPr>
            <a:r>
              <a:rPr lang="en-US"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OA</a:t>
            </a:r>
            <a:endPar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nvGrpSpPr>
          <p:cNvPr id="4" name="组合 3">
            <a:extLst>
              <a:ext uri="{FF2B5EF4-FFF2-40B4-BE49-F238E27FC236}">
                <a16:creationId xmlns:a16="http://schemas.microsoft.com/office/drawing/2014/main" id="{8134956B-04F1-462F-D748-6E4B793EAE03}"/>
              </a:ext>
            </a:extLst>
          </p:cNvPr>
          <p:cNvGrpSpPr/>
          <p:nvPr/>
        </p:nvGrpSpPr>
        <p:grpSpPr>
          <a:xfrm>
            <a:off x="-1" y="164705"/>
            <a:ext cx="12192000" cy="313322"/>
            <a:chOff x="-1" y="164705"/>
            <a:chExt cx="12192000" cy="313322"/>
          </a:xfrm>
        </p:grpSpPr>
        <p:sp>
          <p:nvSpPr>
            <p:cNvPr id="11" name="矩形 10">
              <a:extLst>
                <a:ext uri="{FF2B5EF4-FFF2-40B4-BE49-F238E27FC236}">
                  <a16:creationId xmlns:a16="http://schemas.microsoft.com/office/drawing/2014/main" id="{7290794E-D5C5-B7A4-1F4D-7BEA7E99C63C}"/>
                </a:ext>
              </a:extLst>
            </p:cNvPr>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a:extLst>
                <a:ext uri="{FF2B5EF4-FFF2-40B4-BE49-F238E27FC236}">
                  <a16:creationId xmlns:a16="http://schemas.microsoft.com/office/drawing/2014/main" id="{07530E83-E5C6-F4E9-4A21-261B36C33B5C}"/>
                </a:ext>
              </a:extLst>
            </p:cNvPr>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9" name="组合 18">
              <a:extLst>
                <a:ext uri="{FF2B5EF4-FFF2-40B4-BE49-F238E27FC236}">
                  <a16:creationId xmlns:a16="http://schemas.microsoft.com/office/drawing/2014/main" id="{DDC706A3-04D3-19AB-6186-6C67B301268A}"/>
                </a:ext>
              </a:extLst>
            </p:cNvPr>
            <p:cNvGrpSpPr/>
            <p:nvPr/>
          </p:nvGrpSpPr>
          <p:grpSpPr>
            <a:xfrm>
              <a:off x="754602" y="164705"/>
              <a:ext cx="6564713" cy="313322"/>
              <a:chOff x="650084" y="1233945"/>
              <a:chExt cx="6564713" cy="313322"/>
            </a:xfrm>
          </p:grpSpPr>
          <p:cxnSp>
            <p:nvCxnSpPr>
              <p:cNvPr id="20" name="直接连接符 19">
                <a:extLst>
                  <a:ext uri="{FF2B5EF4-FFF2-40B4-BE49-F238E27FC236}">
                    <a16:creationId xmlns:a16="http://schemas.microsoft.com/office/drawing/2014/main" id="{524991FE-447B-C2CD-147F-1BC678631625}"/>
                  </a:ext>
                </a:extLst>
              </p:cNvPr>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A2A49455-7AA1-E878-FFBE-E85977BCA811}"/>
                  </a:ext>
                </a:extLst>
              </p:cNvPr>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DE7C0709-FEF7-30CE-5A55-6FEBB4E22BBA}"/>
                  </a:ext>
                </a:extLst>
              </p:cNvPr>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FA3B7AE4-3D98-5065-8CD1-5ED4A6989C3B}"/>
                  </a:ext>
                </a:extLst>
              </p:cNvPr>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24" name="矩形: 圆角 23">
                <a:extLst>
                  <a:ext uri="{FF2B5EF4-FFF2-40B4-BE49-F238E27FC236}">
                    <a16:creationId xmlns:a16="http://schemas.microsoft.com/office/drawing/2014/main" id="{261AA36C-A610-494B-B247-8A5754A8E2C0}"/>
                  </a:ext>
                </a:extLst>
              </p:cNvPr>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31D08067-FA43-57E6-551F-476773C7F077}"/>
                  </a:ext>
                </a:extLst>
              </p:cNvPr>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26" name="灯片编号占位符 3">
            <a:extLst>
              <a:ext uri="{FF2B5EF4-FFF2-40B4-BE49-F238E27FC236}">
                <a16:creationId xmlns:a16="http://schemas.microsoft.com/office/drawing/2014/main" id="{542681FD-C327-D2EA-A3E9-51FDB4F72408}"/>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32</a:t>
            </a:fld>
            <a:endParaRPr lang="zh-CN" altLang="en-US"/>
          </a:p>
        </p:txBody>
      </p:sp>
    </p:spTree>
    <p:extLst>
      <p:ext uri="{BB962C8B-B14F-4D97-AF65-F5344CB8AC3E}">
        <p14:creationId xmlns:p14="http://schemas.microsoft.com/office/powerpoint/2010/main" val="3538822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9"/>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12" cstate="screen"/>
            <a:stretch>
              <a:fillRect/>
            </a:stretch>
          </p:blipFill>
          <p:spPr>
            <a:xfrm>
              <a:off x="10118139" y="6523039"/>
              <a:ext cx="1546127" cy="388933"/>
            </a:xfrm>
            <a:prstGeom prst="rect">
              <a:avLst/>
            </a:prstGeom>
          </p:spPr>
        </p:pic>
      </p:grpSp>
      <p:sp>
        <p:nvSpPr>
          <p:cNvPr id="10" name="文本框 9">
            <a:extLst>
              <a:ext uri="{FF2B5EF4-FFF2-40B4-BE49-F238E27FC236}">
                <a16:creationId xmlns:a16="http://schemas.microsoft.com/office/drawing/2014/main" id="{A454473B-D20E-3BF1-7505-A5B7EF3CFBE2}"/>
              </a:ext>
            </a:extLst>
          </p:cNvPr>
          <p:cNvSpPr txBox="1"/>
          <p:nvPr/>
        </p:nvSpPr>
        <p:spPr>
          <a:xfrm>
            <a:off x="109635" y="495185"/>
            <a:ext cx="6120580" cy="513474"/>
          </a:xfrm>
          <a:prstGeom prst="rect">
            <a:avLst/>
          </a:prstGeom>
          <a:noFill/>
        </p:spPr>
        <p:txBody>
          <a:bodyPr wrap="square">
            <a:spAutoFit/>
          </a:bodyPr>
          <a:lstStyle/>
          <a:p>
            <a:pPr algn="just">
              <a:lnSpc>
                <a:spcPct val="173000"/>
              </a:lnSpc>
              <a:spcBef>
                <a:spcPts val="1300"/>
              </a:spcBef>
              <a:spcAft>
                <a:spcPts val="1300"/>
              </a:spcAft>
            </a:pPr>
            <a:r>
              <a:rPr lang="en-US"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OA</a:t>
            </a:r>
            <a:endPar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nvGrpSpPr>
          <p:cNvPr id="4" name="组合 3">
            <a:extLst>
              <a:ext uri="{FF2B5EF4-FFF2-40B4-BE49-F238E27FC236}">
                <a16:creationId xmlns:a16="http://schemas.microsoft.com/office/drawing/2014/main" id="{8134956B-04F1-462F-D748-6E4B793EAE03}"/>
              </a:ext>
            </a:extLst>
          </p:cNvPr>
          <p:cNvGrpSpPr/>
          <p:nvPr/>
        </p:nvGrpSpPr>
        <p:grpSpPr>
          <a:xfrm>
            <a:off x="-1" y="164705"/>
            <a:ext cx="12192000" cy="313322"/>
            <a:chOff x="-1" y="164705"/>
            <a:chExt cx="12192000" cy="313322"/>
          </a:xfrm>
        </p:grpSpPr>
        <p:sp>
          <p:nvSpPr>
            <p:cNvPr id="11" name="矩形 10">
              <a:extLst>
                <a:ext uri="{FF2B5EF4-FFF2-40B4-BE49-F238E27FC236}">
                  <a16:creationId xmlns:a16="http://schemas.microsoft.com/office/drawing/2014/main" id="{7290794E-D5C5-B7A4-1F4D-7BEA7E99C63C}"/>
                </a:ext>
              </a:extLst>
            </p:cNvPr>
            <p:cNvSpPr/>
            <p:nvPr>
              <p:custDataLst>
                <p:tags r:id="rId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a:extLst>
                <a:ext uri="{FF2B5EF4-FFF2-40B4-BE49-F238E27FC236}">
                  <a16:creationId xmlns:a16="http://schemas.microsoft.com/office/drawing/2014/main" id="{07530E83-E5C6-F4E9-4A21-261B36C33B5C}"/>
                </a:ext>
              </a:extLst>
            </p:cNvPr>
            <p:cNvSpPr/>
            <p:nvPr>
              <p:custDataLst>
                <p:tags r:id="rId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9" name="组合 18">
              <a:extLst>
                <a:ext uri="{FF2B5EF4-FFF2-40B4-BE49-F238E27FC236}">
                  <a16:creationId xmlns:a16="http://schemas.microsoft.com/office/drawing/2014/main" id="{DDC706A3-04D3-19AB-6186-6C67B301268A}"/>
                </a:ext>
              </a:extLst>
            </p:cNvPr>
            <p:cNvGrpSpPr/>
            <p:nvPr/>
          </p:nvGrpSpPr>
          <p:grpSpPr>
            <a:xfrm>
              <a:off x="754602" y="164705"/>
              <a:ext cx="6564713" cy="313322"/>
              <a:chOff x="650084" y="1233945"/>
              <a:chExt cx="6564713" cy="313322"/>
            </a:xfrm>
          </p:grpSpPr>
          <p:cxnSp>
            <p:nvCxnSpPr>
              <p:cNvPr id="20" name="直接连接符 19">
                <a:extLst>
                  <a:ext uri="{FF2B5EF4-FFF2-40B4-BE49-F238E27FC236}">
                    <a16:creationId xmlns:a16="http://schemas.microsoft.com/office/drawing/2014/main" id="{524991FE-447B-C2CD-147F-1BC678631625}"/>
                  </a:ext>
                </a:extLst>
              </p:cNvPr>
              <p:cNvCxnSpPr/>
              <p:nvPr>
                <p:custDataLst>
                  <p:tags r:id="rId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A2A49455-7AA1-E878-FFBE-E85977BCA811}"/>
                  </a:ext>
                </a:extLst>
              </p:cNvPr>
              <p:cNvSpPr/>
              <p:nvPr>
                <p:custDataLst>
                  <p:tags r:id="rId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DE7C0709-FEF7-30CE-5A55-6FEBB4E22BBA}"/>
                  </a:ext>
                </a:extLst>
              </p:cNvPr>
              <p:cNvSpPr/>
              <p:nvPr>
                <p:custDataLst>
                  <p:tags r:id="rId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FA3B7AE4-3D98-5065-8CD1-5ED4A6989C3B}"/>
                  </a:ext>
                </a:extLst>
              </p:cNvPr>
              <p:cNvSpPr/>
              <p:nvPr>
                <p:custDataLst>
                  <p:tags r:id="rId6"/>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p>
            </p:txBody>
          </p:sp>
          <p:sp>
            <p:nvSpPr>
              <p:cNvPr id="24" name="矩形: 圆角 23">
                <a:extLst>
                  <a:ext uri="{FF2B5EF4-FFF2-40B4-BE49-F238E27FC236}">
                    <a16:creationId xmlns:a16="http://schemas.microsoft.com/office/drawing/2014/main" id="{261AA36C-A610-494B-B247-8A5754A8E2C0}"/>
                  </a:ext>
                </a:extLst>
              </p:cNvPr>
              <p:cNvSpPr/>
              <p:nvPr>
                <p:custDataLst>
                  <p:tags r:id="rId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31D08067-FA43-57E6-551F-476773C7F077}"/>
                  </a:ext>
                </a:extLst>
              </p:cNvPr>
              <p:cNvSpPr/>
              <p:nvPr>
                <p:custDataLst>
                  <p:tags r:id="rId8"/>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p>
            </p:txBody>
          </p:sp>
        </p:grpSp>
      </p:grpSp>
      <p:sp>
        <p:nvSpPr>
          <p:cNvPr id="26" name="灯片编号占位符 3">
            <a:extLst>
              <a:ext uri="{FF2B5EF4-FFF2-40B4-BE49-F238E27FC236}">
                <a16:creationId xmlns:a16="http://schemas.microsoft.com/office/drawing/2014/main" id="{542681FD-C327-D2EA-A3E9-51FDB4F72408}"/>
              </a:ext>
            </a:extLst>
          </p:cNvPr>
          <p:cNvSpPr>
            <a:spLocks noGrp="1"/>
          </p:cNvSpPr>
          <p:nvPr>
            <p:ph type="sldNum" sz="quarter" idx="12"/>
          </p:nvPr>
        </p:nvSpPr>
        <p:spPr>
          <a:xfrm>
            <a:off x="10737850" y="152400"/>
            <a:ext cx="1454150" cy="365125"/>
          </a:xfrm>
        </p:spPr>
        <p:txBody>
          <a:bodyPr/>
          <a:lstStyle/>
          <a:p>
            <a:fld id="{9D55DC8D-C4F0-4F0D-B826-92573808DA56}" type="slidenum">
              <a:rPr lang="zh-CN" altLang="en-US"/>
              <a:t>33</a:t>
            </a:fld>
            <a:endParaRPr lang="zh-CN" altLang="en-US"/>
          </a:p>
        </p:txBody>
      </p:sp>
      <p:graphicFrame>
        <p:nvGraphicFramePr>
          <p:cNvPr id="2" name="表格 1">
            <a:extLst>
              <a:ext uri="{FF2B5EF4-FFF2-40B4-BE49-F238E27FC236}">
                <a16:creationId xmlns:a16="http://schemas.microsoft.com/office/drawing/2014/main" id="{E1B4391A-7020-F58D-CFE9-13B9AD61CE6B}"/>
              </a:ext>
            </a:extLst>
          </p:cNvPr>
          <p:cNvGraphicFramePr>
            <a:graphicFrameLocks noGrp="1"/>
          </p:cNvGraphicFramePr>
          <p:nvPr>
            <p:extLst>
              <p:ext uri="{D42A27DB-BD31-4B8C-83A1-F6EECF244321}">
                <p14:modId xmlns:p14="http://schemas.microsoft.com/office/powerpoint/2010/main" val="2114824244"/>
              </p:ext>
            </p:extLst>
          </p:nvPr>
        </p:nvGraphicFramePr>
        <p:xfrm>
          <a:off x="71112" y="1078141"/>
          <a:ext cx="11887196" cy="800100"/>
        </p:xfrm>
        <a:graphic>
          <a:graphicData uri="http://schemas.openxmlformats.org/drawingml/2006/table">
            <a:tbl>
              <a:tblPr firstRow="1" firstCol="1" bandRow="1">
                <a:tableStyleId>{5C22544A-7EE6-4342-B048-85BDC9FD1C3A}</a:tableStyleId>
              </a:tblPr>
              <a:tblGrid>
                <a:gridCol w="777240">
                  <a:extLst>
                    <a:ext uri="{9D8B030D-6E8A-4147-A177-3AD203B41FA5}">
                      <a16:colId xmlns:a16="http://schemas.microsoft.com/office/drawing/2014/main" val="1573478288"/>
                    </a:ext>
                  </a:extLst>
                </a:gridCol>
                <a:gridCol w="613920">
                  <a:extLst>
                    <a:ext uri="{9D8B030D-6E8A-4147-A177-3AD203B41FA5}">
                      <a16:colId xmlns:a16="http://schemas.microsoft.com/office/drawing/2014/main" val="3181895331"/>
                    </a:ext>
                  </a:extLst>
                </a:gridCol>
                <a:gridCol w="695580">
                  <a:extLst>
                    <a:ext uri="{9D8B030D-6E8A-4147-A177-3AD203B41FA5}">
                      <a16:colId xmlns:a16="http://schemas.microsoft.com/office/drawing/2014/main" val="1019108079"/>
                    </a:ext>
                  </a:extLst>
                </a:gridCol>
                <a:gridCol w="695580">
                  <a:extLst>
                    <a:ext uri="{9D8B030D-6E8A-4147-A177-3AD203B41FA5}">
                      <a16:colId xmlns:a16="http://schemas.microsoft.com/office/drawing/2014/main" val="1763886841"/>
                    </a:ext>
                  </a:extLst>
                </a:gridCol>
                <a:gridCol w="695580">
                  <a:extLst>
                    <a:ext uri="{9D8B030D-6E8A-4147-A177-3AD203B41FA5}">
                      <a16:colId xmlns:a16="http://schemas.microsoft.com/office/drawing/2014/main" val="199373594"/>
                    </a:ext>
                  </a:extLst>
                </a:gridCol>
                <a:gridCol w="695580">
                  <a:extLst>
                    <a:ext uri="{9D8B030D-6E8A-4147-A177-3AD203B41FA5}">
                      <a16:colId xmlns:a16="http://schemas.microsoft.com/office/drawing/2014/main" val="851466929"/>
                    </a:ext>
                  </a:extLst>
                </a:gridCol>
                <a:gridCol w="695580">
                  <a:extLst>
                    <a:ext uri="{9D8B030D-6E8A-4147-A177-3AD203B41FA5}">
                      <a16:colId xmlns:a16="http://schemas.microsoft.com/office/drawing/2014/main" val="932662046"/>
                    </a:ext>
                  </a:extLst>
                </a:gridCol>
                <a:gridCol w="695580">
                  <a:extLst>
                    <a:ext uri="{9D8B030D-6E8A-4147-A177-3AD203B41FA5}">
                      <a16:colId xmlns:a16="http://schemas.microsoft.com/office/drawing/2014/main" val="2797421492"/>
                    </a:ext>
                  </a:extLst>
                </a:gridCol>
                <a:gridCol w="329859">
                  <a:extLst>
                    <a:ext uri="{9D8B030D-6E8A-4147-A177-3AD203B41FA5}">
                      <a16:colId xmlns:a16="http://schemas.microsoft.com/office/drawing/2014/main" val="1301927355"/>
                    </a:ext>
                  </a:extLst>
                </a:gridCol>
                <a:gridCol w="1092469">
                  <a:extLst>
                    <a:ext uri="{9D8B030D-6E8A-4147-A177-3AD203B41FA5}">
                      <a16:colId xmlns:a16="http://schemas.microsoft.com/office/drawing/2014/main" val="2179277854"/>
                    </a:ext>
                  </a:extLst>
                </a:gridCol>
                <a:gridCol w="695580">
                  <a:extLst>
                    <a:ext uri="{9D8B030D-6E8A-4147-A177-3AD203B41FA5}">
                      <a16:colId xmlns:a16="http://schemas.microsoft.com/office/drawing/2014/main" val="3459771936"/>
                    </a:ext>
                  </a:extLst>
                </a:gridCol>
                <a:gridCol w="695580">
                  <a:extLst>
                    <a:ext uri="{9D8B030D-6E8A-4147-A177-3AD203B41FA5}">
                      <a16:colId xmlns:a16="http://schemas.microsoft.com/office/drawing/2014/main" val="4024658783"/>
                    </a:ext>
                  </a:extLst>
                </a:gridCol>
                <a:gridCol w="695580">
                  <a:extLst>
                    <a:ext uri="{9D8B030D-6E8A-4147-A177-3AD203B41FA5}">
                      <a16:colId xmlns:a16="http://schemas.microsoft.com/office/drawing/2014/main" val="1952305722"/>
                    </a:ext>
                  </a:extLst>
                </a:gridCol>
                <a:gridCol w="695580">
                  <a:extLst>
                    <a:ext uri="{9D8B030D-6E8A-4147-A177-3AD203B41FA5}">
                      <a16:colId xmlns:a16="http://schemas.microsoft.com/office/drawing/2014/main" val="461220206"/>
                    </a:ext>
                  </a:extLst>
                </a:gridCol>
                <a:gridCol w="1092469">
                  <a:extLst>
                    <a:ext uri="{9D8B030D-6E8A-4147-A177-3AD203B41FA5}">
                      <a16:colId xmlns:a16="http://schemas.microsoft.com/office/drawing/2014/main" val="2574645116"/>
                    </a:ext>
                  </a:extLst>
                </a:gridCol>
                <a:gridCol w="329859">
                  <a:extLst>
                    <a:ext uri="{9D8B030D-6E8A-4147-A177-3AD203B41FA5}">
                      <a16:colId xmlns:a16="http://schemas.microsoft.com/office/drawing/2014/main" val="1738733609"/>
                    </a:ext>
                  </a:extLst>
                </a:gridCol>
                <a:gridCol w="695580">
                  <a:extLst>
                    <a:ext uri="{9D8B030D-6E8A-4147-A177-3AD203B41FA5}">
                      <a16:colId xmlns:a16="http://schemas.microsoft.com/office/drawing/2014/main" val="567489436"/>
                    </a:ext>
                  </a:extLst>
                </a:gridCol>
              </a:tblGrid>
              <a:tr h="0">
                <a:tc>
                  <a:txBody>
                    <a:bodyPr/>
                    <a:lstStyle/>
                    <a:p>
                      <a:pPr algn="ctr"/>
                      <a:r>
                        <a:rPr lang="en-US" sz="1050" kern="100" dirty="0">
                          <a:effectLst/>
                        </a:rPr>
                        <a:t>     </a:t>
                      </a:r>
                      <a:r>
                        <a:rPr lang="zh-CN" sz="1050" kern="100" dirty="0">
                          <a:effectLst/>
                        </a:rPr>
                        <a:t>数据集</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ctr"/>
                      <a:r>
                        <a:rPr lang="en-US" sz="1050" kern="100">
                          <a:effectLst/>
                        </a:rPr>
                        <a:t>PU baseline</a:t>
                      </a:r>
                      <a:r>
                        <a:rPr lang="zh-CN" sz="1050" kern="100">
                          <a:effectLst/>
                        </a:rPr>
                        <a:t>可见光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r>
                        <a:rPr lang="en-US" sz="1050" kern="100">
                          <a:effectLst/>
                        </a:rPr>
                        <a:t>SV baseline</a:t>
                      </a:r>
                      <a:r>
                        <a:rPr lang="zh-CN" sz="1050" kern="100">
                          <a:effectLst/>
                        </a:rPr>
                        <a:t>可见光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r>
                        <a:rPr lang="en-US" sz="1050" kern="100">
                          <a:effectLst/>
                        </a:rPr>
                        <a:t>dc baseline</a:t>
                      </a:r>
                      <a:r>
                        <a:rPr lang="zh-CN" sz="1050" kern="100">
                          <a:effectLst/>
                        </a:rPr>
                        <a:t>可见光</a:t>
                      </a:r>
                    </a:p>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r>
                        <a:rPr lang="en-US" sz="1050" kern="100">
                          <a:effectLst/>
                        </a:rPr>
                        <a:t>HU18 baseline</a:t>
                      </a:r>
                      <a:r>
                        <a:rPr lang="zh-CN" sz="1050" kern="100">
                          <a:effectLst/>
                        </a:rPr>
                        <a:t>可见光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2766513"/>
                  </a:ext>
                </a:extLst>
              </a:tr>
              <a:tr h="0">
                <a:tc>
                  <a:txBody>
                    <a:bodyPr/>
                    <a:lstStyle/>
                    <a:p>
                      <a:pPr algn="ctr"/>
                      <a:r>
                        <a:rPr lang="en-US" sz="1050" kern="100" dirty="0">
                          <a:effectLst/>
                        </a:rPr>
                        <a:t>     </a:t>
                      </a:r>
                      <a:r>
                        <a:rPr lang="zh-CN" sz="1050" kern="100" dirty="0">
                          <a:effectLst/>
                        </a:rPr>
                        <a:t>训练集</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9573357"/>
                  </a:ext>
                </a:extLst>
              </a:tr>
              <a:tr h="0">
                <a:tc>
                  <a:txBody>
                    <a:bodyPr/>
                    <a:lstStyle/>
                    <a:p>
                      <a:pPr algn="ctr"/>
                      <a:r>
                        <a:rPr lang="en-US" sz="1050" kern="100">
                          <a:effectLst/>
                        </a:rPr>
                        <a:t>     baseline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0.96399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0.902141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0.789573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0.565836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0.971265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0.928422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0.861046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0.9911376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0.988860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0.964896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0.612134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0.5082144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12942941"/>
                  </a:ext>
                </a:extLst>
              </a:tr>
              <a:tr h="0">
                <a:tc>
                  <a:txBody>
                    <a:bodyPr/>
                    <a:lstStyle/>
                    <a:p>
                      <a:pPr algn="ctr"/>
                      <a:r>
                        <a:rPr lang="en-US" sz="1050" kern="100" dirty="0">
                          <a:effectLst/>
                        </a:rPr>
                        <a:t>3</a:t>
                      </a:r>
                      <a:r>
                        <a:rPr lang="zh-CN" sz="1050" kern="100" dirty="0">
                          <a:effectLst/>
                        </a:rPr>
                        <a:t>通道</a:t>
                      </a:r>
                      <a:r>
                        <a:rPr lang="en-US" sz="1050" kern="100" dirty="0">
                          <a:effectLst/>
                        </a:rPr>
                        <a:t>cave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0.94360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0.859061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0.755872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0.548980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0.946812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0.890712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0.842332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0.9652186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0.920262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0.865973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0.555741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0.461449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226949"/>
                  </a:ext>
                </a:extLst>
              </a:tr>
            </a:tbl>
          </a:graphicData>
        </a:graphic>
      </p:graphicFrame>
      <p:sp>
        <p:nvSpPr>
          <p:cNvPr id="3" name="文本框 2">
            <a:extLst>
              <a:ext uri="{FF2B5EF4-FFF2-40B4-BE49-F238E27FC236}">
                <a16:creationId xmlns:a16="http://schemas.microsoft.com/office/drawing/2014/main" id="{EEF885DC-D935-7DFE-44E1-C7E924BC1D42}"/>
              </a:ext>
            </a:extLst>
          </p:cNvPr>
          <p:cNvSpPr txBox="1"/>
          <p:nvPr/>
        </p:nvSpPr>
        <p:spPr>
          <a:xfrm>
            <a:off x="71112" y="1800896"/>
            <a:ext cx="6120580" cy="513474"/>
          </a:xfrm>
          <a:prstGeom prst="rect">
            <a:avLst/>
          </a:prstGeom>
          <a:noFill/>
        </p:spPr>
        <p:txBody>
          <a:bodyPr wrap="square">
            <a:spAutoFit/>
          </a:bodyPr>
          <a:lstStyle/>
          <a:p>
            <a:pPr algn="just">
              <a:lnSpc>
                <a:spcPct val="173000"/>
              </a:lnSpc>
              <a:spcBef>
                <a:spcPts val="1300"/>
              </a:spcBef>
              <a:spcAft>
                <a:spcPts val="1300"/>
              </a:spcAft>
            </a:pPr>
            <a:r>
              <a:rPr lang="en-US" altLang="zh-CN" b="1" kern="100" dirty="0">
                <a:latin typeface="等线 Light" panose="02010600030101010101" pitchFamily="2" charset="-122"/>
                <a:ea typeface="等线 Light" panose="02010600030101010101" pitchFamily="2" charset="-122"/>
                <a:cs typeface="Times New Roman" panose="02020603050405020304" pitchFamily="18" charset="0"/>
              </a:rPr>
              <a:t>A</a:t>
            </a:r>
            <a:r>
              <a:rPr lang="en-US"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A</a:t>
            </a:r>
            <a:endPar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CB07F844-B8A4-BED8-A767-A4F82398250D}"/>
              </a:ext>
            </a:extLst>
          </p:cNvPr>
          <p:cNvGraphicFramePr>
            <a:graphicFrameLocks noGrp="1"/>
          </p:cNvGraphicFramePr>
          <p:nvPr>
            <p:extLst>
              <p:ext uri="{D42A27DB-BD31-4B8C-83A1-F6EECF244321}">
                <p14:modId xmlns:p14="http://schemas.microsoft.com/office/powerpoint/2010/main" val="1429337678"/>
              </p:ext>
            </p:extLst>
          </p:nvPr>
        </p:nvGraphicFramePr>
        <p:xfrm>
          <a:off x="71114" y="2492281"/>
          <a:ext cx="11887199" cy="1280160"/>
        </p:xfrm>
        <a:graphic>
          <a:graphicData uri="http://schemas.openxmlformats.org/drawingml/2006/table">
            <a:tbl>
              <a:tblPr firstRow="1" firstCol="1" bandRow="1">
                <a:tableStyleId>{5C22544A-7EE6-4342-B048-85BDC9FD1C3A}</a:tableStyleId>
              </a:tblPr>
              <a:tblGrid>
                <a:gridCol w="775168">
                  <a:extLst>
                    <a:ext uri="{9D8B030D-6E8A-4147-A177-3AD203B41FA5}">
                      <a16:colId xmlns:a16="http://schemas.microsoft.com/office/drawing/2014/main" val="3311663378"/>
                    </a:ext>
                  </a:extLst>
                </a:gridCol>
                <a:gridCol w="616760">
                  <a:extLst>
                    <a:ext uri="{9D8B030D-6E8A-4147-A177-3AD203B41FA5}">
                      <a16:colId xmlns:a16="http://schemas.microsoft.com/office/drawing/2014/main" val="892383802"/>
                    </a:ext>
                  </a:extLst>
                </a:gridCol>
                <a:gridCol w="705813">
                  <a:extLst>
                    <a:ext uri="{9D8B030D-6E8A-4147-A177-3AD203B41FA5}">
                      <a16:colId xmlns:a16="http://schemas.microsoft.com/office/drawing/2014/main" val="1208368877"/>
                    </a:ext>
                  </a:extLst>
                </a:gridCol>
                <a:gridCol w="699247">
                  <a:extLst>
                    <a:ext uri="{9D8B030D-6E8A-4147-A177-3AD203B41FA5}">
                      <a16:colId xmlns:a16="http://schemas.microsoft.com/office/drawing/2014/main" val="502567056"/>
                    </a:ext>
                  </a:extLst>
                </a:gridCol>
                <a:gridCol w="699247">
                  <a:extLst>
                    <a:ext uri="{9D8B030D-6E8A-4147-A177-3AD203B41FA5}">
                      <a16:colId xmlns:a16="http://schemas.microsoft.com/office/drawing/2014/main" val="523802210"/>
                    </a:ext>
                  </a:extLst>
                </a:gridCol>
                <a:gridCol w="699247">
                  <a:extLst>
                    <a:ext uri="{9D8B030D-6E8A-4147-A177-3AD203B41FA5}">
                      <a16:colId xmlns:a16="http://schemas.microsoft.com/office/drawing/2014/main" val="3122247067"/>
                    </a:ext>
                  </a:extLst>
                </a:gridCol>
                <a:gridCol w="699247">
                  <a:extLst>
                    <a:ext uri="{9D8B030D-6E8A-4147-A177-3AD203B41FA5}">
                      <a16:colId xmlns:a16="http://schemas.microsoft.com/office/drawing/2014/main" val="4003892179"/>
                    </a:ext>
                  </a:extLst>
                </a:gridCol>
                <a:gridCol w="1048879">
                  <a:extLst>
                    <a:ext uri="{9D8B030D-6E8A-4147-A177-3AD203B41FA5}">
                      <a16:colId xmlns:a16="http://schemas.microsoft.com/office/drawing/2014/main" val="3915289900"/>
                    </a:ext>
                  </a:extLst>
                </a:gridCol>
                <a:gridCol w="349615">
                  <a:extLst>
                    <a:ext uri="{9D8B030D-6E8A-4147-A177-3AD203B41FA5}">
                      <a16:colId xmlns:a16="http://schemas.microsoft.com/office/drawing/2014/main" val="2939006282"/>
                    </a:ext>
                  </a:extLst>
                </a:gridCol>
                <a:gridCol w="699247">
                  <a:extLst>
                    <a:ext uri="{9D8B030D-6E8A-4147-A177-3AD203B41FA5}">
                      <a16:colId xmlns:a16="http://schemas.microsoft.com/office/drawing/2014/main" val="540660419"/>
                    </a:ext>
                  </a:extLst>
                </a:gridCol>
                <a:gridCol w="699247">
                  <a:extLst>
                    <a:ext uri="{9D8B030D-6E8A-4147-A177-3AD203B41FA5}">
                      <a16:colId xmlns:a16="http://schemas.microsoft.com/office/drawing/2014/main" val="3271304147"/>
                    </a:ext>
                  </a:extLst>
                </a:gridCol>
                <a:gridCol w="699247">
                  <a:extLst>
                    <a:ext uri="{9D8B030D-6E8A-4147-A177-3AD203B41FA5}">
                      <a16:colId xmlns:a16="http://schemas.microsoft.com/office/drawing/2014/main" val="226482987"/>
                    </a:ext>
                  </a:extLst>
                </a:gridCol>
                <a:gridCol w="699247">
                  <a:extLst>
                    <a:ext uri="{9D8B030D-6E8A-4147-A177-3AD203B41FA5}">
                      <a16:colId xmlns:a16="http://schemas.microsoft.com/office/drawing/2014/main" val="2279958179"/>
                    </a:ext>
                  </a:extLst>
                </a:gridCol>
                <a:gridCol w="699247">
                  <a:extLst>
                    <a:ext uri="{9D8B030D-6E8A-4147-A177-3AD203B41FA5}">
                      <a16:colId xmlns:a16="http://schemas.microsoft.com/office/drawing/2014/main" val="2414216908"/>
                    </a:ext>
                  </a:extLst>
                </a:gridCol>
                <a:gridCol w="1105070">
                  <a:extLst>
                    <a:ext uri="{9D8B030D-6E8A-4147-A177-3AD203B41FA5}">
                      <a16:colId xmlns:a16="http://schemas.microsoft.com/office/drawing/2014/main" val="2597426897"/>
                    </a:ext>
                  </a:extLst>
                </a:gridCol>
                <a:gridCol w="293424">
                  <a:extLst>
                    <a:ext uri="{9D8B030D-6E8A-4147-A177-3AD203B41FA5}">
                      <a16:colId xmlns:a16="http://schemas.microsoft.com/office/drawing/2014/main" val="1515234557"/>
                    </a:ext>
                  </a:extLst>
                </a:gridCol>
                <a:gridCol w="699247">
                  <a:extLst>
                    <a:ext uri="{9D8B030D-6E8A-4147-A177-3AD203B41FA5}">
                      <a16:colId xmlns:a16="http://schemas.microsoft.com/office/drawing/2014/main" val="476589314"/>
                    </a:ext>
                  </a:extLst>
                </a:gridCol>
              </a:tblGrid>
              <a:tr h="320040">
                <a:tc>
                  <a:txBody>
                    <a:bodyPr/>
                    <a:lstStyle/>
                    <a:p>
                      <a:pPr algn="ctr"/>
                      <a:r>
                        <a:rPr lang="en-US" sz="1000" kern="100">
                          <a:effectLst/>
                        </a:rPr>
                        <a:t>     </a:t>
                      </a:r>
                      <a:r>
                        <a:rPr lang="zh-CN" sz="1000" kern="100">
                          <a:effectLst/>
                        </a:rPr>
                        <a:t>数据集</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ctr"/>
                      <a:r>
                        <a:rPr lang="en-US" sz="1000" kern="100">
                          <a:effectLst/>
                        </a:rPr>
                        <a:t>PU baseline</a:t>
                      </a:r>
                      <a:r>
                        <a:rPr lang="zh-CN" sz="1000" kern="100">
                          <a:effectLst/>
                        </a:rPr>
                        <a:t>可见光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r>
                        <a:rPr lang="en-US" sz="1000" kern="100">
                          <a:effectLst/>
                        </a:rPr>
                        <a:t>SV baseline</a:t>
                      </a:r>
                      <a:r>
                        <a:rPr lang="zh-CN" sz="1000" kern="100">
                          <a:effectLst/>
                        </a:rPr>
                        <a:t>可见光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r>
                        <a:rPr lang="en-US" sz="1000" kern="100">
                          <a:effectLst/>
                        </a:rPr>
                        <a:t>dc baseline</a:t>
                      </a:r>
                      <a:r>
                        <a:rPr lang="zh-CN" sz="1000" kern="100">
                          <a:effectLst/>
                        </a:rPr>
                        <a:t>可见光</a:t>
                      </a:r>
                    </a:p>
                    <a:p>
                      <a:pPr algn="ctr"/>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r>
                        <a:rPr lang="en-US" sz="1000" kern="100">
                          <a:effectLst/>
                        </a:rPr>
                        <a:t>HU18 baseline</a:t>
                      </a:r>
                      <a:r>
                        <a:rPr lang="zh-CN" sz="1000" kern="100">
                          <a:effectLst/>
                        </a:rPr>
                        <a:t>可见光</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97518384"/>
                  </a:ext>
                </a:extLst>
              </a:tr>
              <a:tr h="320040">
                <a:tc>
                  <a:txBody>
                    <a:bodyPr/>
                    <a:lstStyle/>
                    <a:p>
                      <a:pPr algn="ctr"/>
                      <a:r>
                        <a:rPr lang="en-US" sz="1000" kern="100" dirty="0">
                          <a:effectLst/>
                        </a:rPr>
                        <a:t>     </a:t>
                      </a:r>
                      <a:r>
                        <a:rPr lang="zh-CN" sz="1000" kern="100" dirty="0">
                          <a:effectLst/>
                        </a:rPr>
                        <a:t>训练集</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5</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20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10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dirty="0">
                          <a:effectLst/>
                        </a:rPr>
                        <a:t>5</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32561300"/>
                  </a:ext>
                </a:extLst>
              </a:tr>
              <a:tr h="320040">
                <a:tc>
                  <a:txBody>
                    <a:bodyPr/>
                    <a:lstStyle/>
                    <a:p>
                      <a:pPr algn="ctr"/>
                      <a:r>
                        <a:rPr lang="en-US" sz="1000" kern="100">
                          <a:effectLst/>
                        </a:rPr>
                        <a:t>     baseline</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dirty="0">
                          <a:effectLst/>
                        </a:rPr>
                        <a:t>0.97047</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0.9175016</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0.8190484</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0.5270256</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0.985003</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0.9588936</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0.9061334</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0.9964772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0.9942512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0.9821604</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0.799311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0.7258372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975446"/>
                  </a:ext>
                </a:extLst>
              </a:tr>
              <a:tr h="320040">
                <a:tc>
                  <a:txBody>
                    <a:bodyPr/>
                    <a:lstStyle/>
                    <a:p>
                      <a:pPr algn="ctr"/>
                      <a:r>
                        <a:rPr lang="en-US" sz="1000" kern="100" dirty="0">
                          <a:effectLst/>
                        </a:rPr>
                        <a:t>     3</a:t>
                      </a:r>
                      <a:r>
                        <a:rPr lang="zh-CN" sz="1000" kern="100" dirty="0">
                          <a:effectLst/>
                        </a:rPr>
                        <a:t>通</a:t>
                      </a:r>
                      <a:r>
                        <a:rPr lang="en-US" sz="1000" kern="100" dirty="0">
                          <a:effectLst/>
                        </a:rPr>
                        <a:t>cave</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dirty="0">
                          <a:effectLst/>
                        </a:rPr>
                        <a:t>0.95642</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0.8926256</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0.7984776</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0.529321</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0.9674168</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0.9355808</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0.8970546</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0.9846368</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0.9596632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0.9102252</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0.759437</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0.6908656</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00" kern="100" dirty="0">
                          <a:effectLst/>
                        </a:rPr>
                        <a:t> </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6920199"/>
                  </a:ext>
                </a:extLst>
              </a:tr>
            </a:tbl>
          </a:graphicData>
        </a:graphic>
      </p:graphicFrame>
      <p:graphicFrame>
        <p:nvGraphicFramePr>
          <p:cNvPr id="12" name="表格 11">
            <a:extLst>
              <a:ext uri="{FF2B5EF4-FFF2-40B4-BE49-F238E27FC236}">
                <a16:creationId xmlns:a16="http://schemas.microsoft.com/office/drawing/2014/main" id="{7F77D85D-2B40-3A40-B381-E9D3B5F52481}"/>
              </a:ext>
            </a:extLst>
          </p:cNvPr>
          <p:cNvGraphicFramePr>
            <a:graphicFrameLocks noGrp="1"/>
          </p:cNvGraphicFramePr>
          <p:nvPr>
            <p:extLst>
              <p:ext uri="{D42A27DB-BD31-4B8C-83A1-F6EECF244321}">
                <p14:modId xmlns:p14="http://schemas.microsoft.com/office/powerpoint/2010/main" val="1939637502"/>
              </p:ext>
            </p:extLst>
          </p:nvPr>
        </p:nvGraphicFramePr>
        <p:xfrm>
          <a:off x="71117" y="4486423"/>
          <a:ext cx="11887194" cy="960120"/>
        </p:xfrm>
        <a:graphic>
          <a:graphicData uri="http://schemas.openxmlformats.org/drawingml/2006/table">
            <a:tbl>
              <a:tblPr firstRow="1" firstCol="1" bandRow="1">
                <a:tableStyleId>{5C22544A-7EE6-4342-B048-85BDC9FD1C3A}</a:tableStyleId>
              </a:tblPr>
              <a:tblGrid>
                <a:gridCol w="709847">
                  <a:extLst>
                    <a:ext uri="{9D8B030D-6E8A-4147-A177-3AD203B41FA5}">
                      <a16:colId xmlns:a16="http://schemas.microsoft.com/office/drawing/2014/main" val="2006436472"/>
                    </a:ext>
                  </a:extLst>
                </a:gridCol>
                <a:gridCol w="709847">
                  <a:extLst>
                    <a:ext uri="{9D8B030D-6E8A-4147-A177-3AD203B41FA5}">
                      <a16:colId xmlns:a16="http://schemas.microsoft.com/office/drawing/2014/main" val="3221964083"/>
                    </a:ext>
                  </a:extLst>
                </a:gridCol>
                <a:gridCol w="709847">
                  <a:extLst>
                    <a:ext uri="{9D8B030D-6E8A-4147-A177-3AD203B41FA5}">
                      <a16:colId xmlns:a16="http://schemas.microsoft.com/office/drawing/2014/main" val="1997444668"/>
                    </a:ext>
                  </a:extLst>
                </a:gridCol>
                <a:gridCol w="709847">
                  <a:extLst>
                    <a:ext uri="{9D8B030D-6E8A-4147-A177-3AD203B41FA5}">
                      <a16:colId xmlns:a16="http://schemas.microsoft.com/office/drawing/2014/main" val="3636689905"/>
                    </a:ext>
                  </a:extLst>
                </a:gridCol>
                <a:gridCol w="709847">
                  <a:extLst>
                    <a:ext uri="{9D8B030D-6E8A-4147-A177-3AD203B41FA5}">
                      <a16:colId xmlns:a16="http://schemas.microsoft.com/office/drawing/2014/main" val="1269660184"/>
                    </a:ext>
                  </a:extLst>
                </a:gridCol>
                <a:gridCol w="709847">
                  <a:extLst>
                    <a:ext uri="{9D8B030D-6E8A-4147-A177-3AD203B41FA5}">
                      <a16:colId xmlns:a16="http://schemas.microsoft.com/office/drawing/2014/main" val="2497727822"/>
                    </a:ext>
                  </a:extLst>
                </a:gridCol>
                <a:gridCol w="709847">
                  <a:extLst>
                    <a:ext uri="{9D8B030D-6E8A-4147-A177-3AD203B41FA5}">
                      <a16:colId xmlns:a16="http://schemas.microsoft.com/office/drawing/2014/main" val="1338203568"/>
                    </a:ext>
                  </a:extLst>
                </a:gridCol>
                <a:gridCol w="709847">
                  <a:extLst>
                    <a:ext uri="{9D8B030D-6E8A-4147-A177-3AD203B41FA5}">
                      <a16:colId xmlns:a16="http://schemas.microsoft.com/office/drawing/2014/main" val="4217652614"/>
                    </a:ext>
                  </a:extLst>
                </a:gridCol>
                <a:gridCol w="709847">
                  <a:extLst>
                    <a:ext uri="{9D8B030D-6E8A-4147-A177-3AD203B41FA5}">
                      <a16:colId xmlns:a16="http://schemas.microsoft.com/office/drawing/2014/main" val="3280440955"/>
                    </a:ext>
                  </a:extLst>
                </a:gridCol>
                <a:gridCol w="709847">
                  <a:extLst>
                    <a:ext uri="{9D8B030D-6E8A-4147-A177-3AD203B41FA5}">
                      <a16:colId xmlns:a16="http://schemas.microsoft.com/office/drawing/2014/main" val="1285552119"/>
                    </a:ext>
                  </a:extLst>
                </a:gridCol>
                <a:gridCol w="709847">
                  <a:extLst>
                    <a:ext uri="{9D8B030D-6E8A-4147-A177-3AD203B41FA5}">
                      <a16:colId xmlns:a16="http://schemas.microsoft.com/office/drawing/2014/main" val="386312005"/>
                    </a:ext>
                  </a:extLst>
                </a:gridCol>
                <a:gridCol w="952033">
                  <a:extLst>
                    <a:ext uri="{9D8B030D-6E8A-4147-A177-3AD203B41FA5}">
                      <a16:colId xmlns:a16="http://schemas.microsoft.com/office/drawing/2014/main" val="1377357147"/>
                    </a:ext>
                  </a:extLst>
                </a:gridCol>
                <a:gridCol w="287456">
                  <a:extLst>
                    <a:ext uri="{9D8B030D-6E8A-4147-A177-3AD203B41FA5}">
                      <a16:colId xmlns:a16="http://schemas.microsoft.com/office/drawing/2014/main" val="3619224490"/>
                    </a:ext>
                  </a:extLst>
                </a:gridCol>
                <a:gridCol w="709847">
                  <a:extLst>
                    <a:ext uri="{9D8B030D-6E8A-4147-A177-3AD203B41FA5}">
                      <a16:colId xmlns:a16="http://schemas.microsoft.com/office/drawing/2014/main" val="31870036"/>
                    </a:ext>
                  </a:extLst>
                </a:gridCol>
                <a:gridCol w="1164350">
                  <a:extLst>
                    <a:ext uri="{9D8B030D-6E8A-4147-A177-3AD203B41FA5}">
                      <a16:colId xmlns:a16="http://schemas.microsoft.com/office/drawing/2014/main" val="3433116697"/>
                    </a:ext>
                  </a:extLst>
                </a:gridCol>
                <a:gridCol w="255344">
                  <a:extLst>
                    <a:ext uri="{9D8B030D-6E8A-4147-A177-3AD203B41FA5}">
                      <a16:colId xmlns:a16="http://schemas.microsoft.com/office/drawing/2014/main" val="2187930475"/>
                    </a:ext>
                  </a:extLst>
                </a:gridCol>
                <a:gridCol w="709847">
                  <a:extLst>
                    <a:ext uri="{9D8B030D-6E8A-4147-A177-3AD203B41FA5}">
                      <a16:colId xmlns:a16="http://schemas.microsoft.com/office/drawing/2014/main" val="624557479"/>
                    </a:ext>
                  </a:extLst>
                </a:gridCol>
              </a:tblGrid>
              <a:tr h="0">
                <a:tc>
                  <a:txBody>
                    <a:bodyPr/>
                    <a:lstStyle/>
                    <a:p>
                      <a:pPr algn="ctr"/>
                      <a:r>
                        <a:rPr lang="en-US" sz="1050" kern="100">
                          <a:effectLst/>
                        </a:rPr>
                        <a:t>     </a:t>
                      </a:r>
                      <a:r>
                        <a:rPr lang="zh-CN" sz="1050" kern="100">
                          <a:effectLst/>
                        </a:rPr>
                        <a:t>数据集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4">
                  <a:txBody>
                    <a:bodyPr/>
                    <a:lstStyle/>
                    <a:p>
                      <a:pPr algn="ctr">
                        <a:tabLst>
                          <a:tab pos="728980" algn="ctr"/>
                        </a:tabLst>
                      </a:pPr>
                      <a:r>
                        <a:rPr lang="en-US" sz="1050" kern="100" dirty="0">
                          <a:effectLst/>
                        </a:rPr>
                        <a:t>PU baseline</a:t>
                      </a:r>
                      <a:r>
                        <a:rPr lang="zh-CN" sz="1050" kern="100" dirty="0">
                          <a:effectLst/>
                        </a:rPr>
                        <a:t>可见光</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r>
                        <a:rPr lang="en-US" sz="1050" kern="100">
                          <a:effectLst/>
                        </a:rPr>
                        <a:t>SV baseline</a:t>
                      </a:r>
                      <a:r>
                        <a:rPr lang="zh-CN" sz="1050" kern="100">
                          <a:effectLst/>
                        </a:rPr>
                        <a:t>可见光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r>
                        <a:rPr lang="en-US" sz="1050" kern="100">
                          <a:effectLst/>
                        </a:rPr>
                        <a:t>dc baseline</a:t>
                      </a:r>
                      <a:r>
                        <a:rPr lang="zh-CN" sz="1050" kern="100">
                          <a:effectLst/>
                        </a:rPr>
                        <a:t>可见光</a:t>
                      </a:r>
                    </a:p>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r>
                        <a:rPr lang="en-US" sz="1050" kern="100">
                          <a:effectLst/>
                        </a:rPr>
                        <a:t>HU18 baseline</a:t>
                      </a:r>
                      <a:r>
                        <a:rPr lang="zh-CN" sz="1050" kern="100">
                          <a:effectLst/>
                        </a:rPr>
                        <a:t>可见光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37870627"/>
                  </a:ext>
                </a:extLst>
              </a:tr>
              <a:tr h="0">
                <a:tc>
                  <a:txBody>
                    <a:bodyPr/>
                    <a:lstStyle/>
                    <a:p>
                      <a:pPr algn="ctr"/>
                      <a:r>
                        <a:rPr lang="en-US" sz="1050" kern="100" dirty="0">
                          <a:effectLst/>
                        </a:rPr>
                        <a:t>     </a:t>
                      </a:r>
                      <a:r>
                        <a:rPr lang="zh-CN" sz="1050" kern="100" dirty="0">
                          <a:effectLst/>
                        </a:rPr>
                        <a:t>训练集</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3876417"/>
                  </a:ext>
                </a:extLst>
              </a:tr>
              <a:tr h="0">
                <a:tc>
                  <a:txBody>
                    <a:bodyPr/>
                    <a:lstStyle/>
                    <a:p>
                      <a:pPr algn="ctr"/>
                      <a:r>
                        <a:rPr lang="en-US" sz="1050" kern="100">
                          <a:effectLst/>
                        </a:rPr>
                        <a:t>     baseline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0.959439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0.872679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0.729333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0.439108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0.968067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0.920738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0.850826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0.987231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0.983979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0.9500744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0.543230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0.438363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0866280"/>
                  </a:ext>
                </a:extLst>
              </a:tr>
              <a:tr h="0">
                <a:tc>
                  <a:txBody>
                    <a:bodyPr/>
                    <a:lstStyle/>
                    <a:p>
                      <a:pPr algn="ctr"/>
                      <a:r>
                        <a:rPr lang="en-US" sz="1050" kern="100" dirty="0">
                          <a:effectLst/>
                        </a:rPr>
                        <a:t>3</a:t>
                      </a:r>
                      <a:r>
                        <a:rPr lang="zh-CN" sz="1050" kern="100" dirty="0">
                          <a:effectLst/>
                        </a:rPr>
                        <a:t>通</a:t>
                      </a:r>
                      <a:r>
                        <a:rPr lang="en-US" sz="1050" kern="100" dirty="0">
                          <a:effectLst/>
                        </a:rPr>
                        <a:t>cave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0.926340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0.818578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0.687889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0.421645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0.940934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0.879096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0.826172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0.950681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0.889378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0.8165364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0.486730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0.393501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63651315"/>
                  </a:ext>
                </a:extLst>
              </a:tr>
            </a:tbl>
          </a:graphicData>
        </a:graphic>
      </p:graphicFrame>
      <p:sp>
        <p:nvSpPr>
          <p:cNvPr id="16" name="文本框 15">
            <a:extLst>
              <a:ext uri="{FF2B5EF4-FFF2-40B4-BE49-F238E27FC236}">
                <a16:creationId xmlns:a16="http://schemas.microsoft.com/office/drawing/2014/main" id="{79ED6001-C30B-5043-4758-C7B2707BA141}"/>
              </a:ext>
            </a:extLst>
          </p:cNvPr>
          <p:cNvSpPr txBox="1"/>
          <p:nvPr/>
        </p:nvSpPr>
        <p:spPr>
          <a:xfrm>
            <a:off x="71112" y="3773977"/>
            <a:ext cx="6120580" cy="513474"/>
          </a:xfrm>
          <a:prstGeom prst="rect">
            <a:avLst/>
          </a:prstGeom>
          <a:noFill/>
        </p:spPr>
        <p:txBody>
          <a:bodyPr wrap="square">
            <a:spAutoFit/>
          </a:bodyPr>
          <a:lstStyle/>
          <a:p>
            <a:pPr algn="just">
              <a:lnSpc>
                <a:spcPct val="173000"/>
              </a:lnSpc>
              <a:spcBef>
                <a:spcPts val="1300"/>
              </a:spcBef>
              <a:spcAft>
                <a:spcPts val="1300"/>
              </a:spcAft>
            </a:pPr>
            <a:r>
              <a:rPr lang="en-US"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rPr>
              <a:t>KAPPA</a:t>
            </a:r>
            <a:endPar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37598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 y="164705"/>
            <a:ext cx="12192000" cy="313322"/>
            <a:chOff x="-1" y="164705"/>
            <a:chExt cx="12192000" cy="313322"/>
          </a:xfrm>
        </p:grpSpPr>
        <p:sp>
          <p:nvSpPr>
            <p:cNvPr id="3" name="矩形 2"/>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112980" y="1233945"/>
                <a:ext cx="1029855" cy="309888"/>
              </a:xfrm>
              <a:prstGeom prst="round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RB</a:t>
                </a:r>
                <a:endParaRPr lang="zh-CN" altLang="en-US" sz="1600" b="1" dirty="0">
                  <a:latin typeface="微软雅黑" panose="020B0503020204020204" pitchFamily="34" charset="-122"/>
                  <a:ea typeface="微软雅黑" panose="020B0503020204020204" pitchFamily="34" charset="-122"/>
                </a:endParaRPr>
              </a:p>
            </p:txBody>
          </p:sp>
          <p:sp>
            <p:nvSpPr>
              <p:cNvPr id="39" name="矩形: 圆角 38"/>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RW</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RW</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RS</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RP</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53" name="矩形 52"/>
          <p:cNvSpPr/>
          <p:nvPr>
            <p:custDataLst>
              <p:tags r:id="rId1"/>
            </p:custDataLst>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custDataLst>
              <p:tags r:id="rId2"/>
            </p:custDataLst>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西北工业大学"/>
          <p:cNvPicPr>
            <a:picLocks noChangeAspect="1"/>
          </p:cNvPicPr>
          <p:nvPr>
            <p:custDataLst>
              <p:tags r:id="rId3"/>
            </p:custDataLst>
          </p:nvPr>
        </p:nvPicPr>
        <p:blipFill>
          <a:blip r:embed="rId9" cstate="screen"/>
          <a:stretch>
            <a:fillRect/>
          </a:stretch>
        </p:blipFill>
        <p:spPr>
          <a:xfrm>
            <a:off x="10118139" y="6523039"/>
            <a:ext cx="1546127" cy="388933"/>
          </a:xfrm>
          <a:prstGeom prst="rect">
            <a:avLst/>
          </a:prstGeom>
        </p:spPr>
      </p:pic>
      <p:sp>
        <p:nvSpPr>
          <p:cNvPr id="2" name="灯片编号占位符 1"/>
          <p:cNvSpPr>
            <a:spLocks noGrp="1"/>
          </p:cNvSpPr>
          <p:nvPr>
            <p:ph type="sldNum" sz="quarter" idx="12"/>
          </p:nvPr>
        </p:nvSpPr>
        <p:spPr/>
        <p:txBody>
          <a:bodyPr/>
          <a:lstStyle/>
          <a:p>
            <a:fld id="{9D55DC8D-C4F0-4F0D-B826-92573808DA56}" type="slidenum">
              <a:rPr lang="zh-CN" altLang="en-US"/>
              <a:t>4</a:t>
            </a:fld>
            <a:endParaRPr lang="zh-CN" altLang="en-US"/>
          </a:p>
        </p:txBody>
      </p:sp>
      <p:sp>
        <p:nvSpPr>
          <p:cNvPr id="6" name="文本框 5">
            <a:extLst>
              <a:ext uri="{FF2B5EF4-FFF2-40B4-BE49-F238E27FC236}">
                <a16:creationId xmlns:a16="http://schemas.microsoft.com/office/drawing/2014/main" id="{122F307B-0192-9E84-6F78-3F3589DAB096}"/>
              </a:ext>
            </a:extLst>
          </p:cNvPr>
          <p:cNvSpPr txBox="1"/>
          <p:nvPr/>
        </p:nvSpPr>
        <p:spPr>
          <a:xfrm>
            <a:off x="563738" y="932634"/>
            <a:ext cx="11417300" cy="1978170"/>
          </a:xfrm>
          <a:prstGeom prst="rect">
            <a:avLst/>
          </a:prstGeom>
        </p:spPr>
        <p:txBody>
          <a:bodyPr wrap="square">
            <a:spAutoFit/>
            <a:extLst>
              <a:ext uri="{4A0BC546-FE56-4ADE-93B0-CB8AF2F6F144}">
                <wpsdc:textFrameExt xmlns="" xmlns:wpsdc="http://www.wps.cn/officeDocument/2022/drawingmlCustomData" type="text"/>
              </a:ext>
            </a:extLst>
          </a:bodyPr>
          <a:lstStyle/>
          <a:p>
            <a:pPr marL="0" indent="0" algn="l" latinLnBrk="0">
              <a:lnSpc>
                <a:spcPct val="125000"/>
              </a:lnSpc>
            </a:pPr>
            <a:r>
              <a:rPr lang="en-US" altLang="zh-CN" sz="2000" dirty="0">
                <a:solidFill>
                  <a:schemeClr val="tx1"/>
                </a:solidFill>
                <a:latin typeface="Arial" panose="020B0604020202020204" pitchFamily="34" charset="0"/>
                <a:ea typeface="微软雅黑" panose="020B0503020204020204" pitchFamily="34" charset="-122"/>
              </a:rPr>
              <a:t>Compared with traditional RGB images, hyperspectral images can not only preserve the spatial information of the scene, but also the rich spectral information of the scene. More dimensional data provide better support for downstream tasks. However, it is the increase in dimensionality that makes it difficult to ensure real-time imaging of hyperspectral images, thus limiting their performance in many downstream tasks.</a:t>
            </a:r>
          </a:p>
        </p:txBody>
      </p:sp>
      <p:pic>
        <p:nvPicPr>
          <p:cNvPr id="7" name="图片 6">
            <a:extLst>
              <a:ext uri="{FF2B5EF4-FFF2-40B4-BE49-F238E27FC236}">
                <a16:creationId xmlns:a16="http://schemas.microsoft.com/office/drawing/2014/main" id="{677F9011-F183-655C-1A1B-355AA27216AA}"/>
              </a:ext>
            </a:extLst>
          </p:cNvPr>
          <p:cNvPicPr/>
          <p:nvPr>
            <p:custDataLst>
              <p:tags r:id="rId4"/>
            </p:custDataLst>
          </p:nvPr>
        </p:nvPicPr>
        <p:blipFill>
          <a:blip r:embed="rId10"/>
          <a:srcRect r="60472"/>
          <a:stretch>
            <a:fillRect/>
          </a:stretch>
        </p:blipFill>
        <p:spPr>
          <a:xfrm>
            <a:off x="695325" y="3140710"/>
            <a:ext cx="3087369" cy="3095625"/>
          </a:xfrm>
          <a:prstGeom prst="rect">
            <a:avLst/>
          </a:prstGeom>
          <a:noFill/>
          <a:ln w="9525">
            <a:noFill/>
          </a:ln>
        </p:spPr>
      </p:pic>
      <p:pic>
        <p:nvPicPr>
          <p:cNvPr id="8" name="图片 7">
            <a:extLst>
              <a:ext uri="{FF2B5EF4-FFF2-40B4-BE49-F238E27FC236}">
                <a16:creationId xmlns:a16="http://schemas.microsoft.com/office/drawing/2014/main" id="{681F794F-C222-18EB-CABB-D327E0F16707}"/>
              </a:ext>
            </a:extLst>
          </p:cNvPr>
          <p:cNvPicPr>
            <a:picLocks noChangeAspect="1"/>
          </p:cNvPicPr>
          <p:nvPr>
            <p:custDataLst>
              <p:tags r:id="rId5"/>
            </p:custDataLst>
          </p:nvPr>
        </p:nvPicPr>
        <p:blipFill>
          <a:blip r:embed="rId11"/>
          <a:srcRect l="12101" t="17623" r="50000" b="51752"/>
          <a:stretch>
            <a:fillRect/>
          </a:stretch>
        </p:blipFill>
        <p:spPr>
          <a:xfrm>
            <a:off x="3935730" y="4291330"/>
            <a:ext cx="4278630" cy="1945005"/>
          </a:xfrm>
          <a:prstGeom prst="rect">
            <a:avLst/>
          </a:prstGeom>
        </p:spPr>
      </p:pic>
      <p:pic>
        <p:nvPicPr>
          <p:cNvPr id="9" name="图片 8">
            <a:extLst>
              <a:ext uri="{FF2B5EF4-FFF2-40B4-BE49-F238E27FC236}">
                <a16:creationId xmlns:a16="http://schemas.microsoft.com/office/drawing/2014/main" id="{CEC395B4-5D73-AAC4-0CA4-F90FB8747462}"/>
              </a:ext>
            </a:extLst>
          </p:cNvPr>
          <p:cNvPicPr/>
          <p:nvPr>
            <p:custDataLst>
              <p:tags r:id="rId6"/>
            </p:custDataLst>
          </p:nvPr>
        </p:nvPicPr>
        <p:blipFill>
          <a:blip r:embed="rId12"/>
          <a:srcRect t="34633"/>
          <a:stretch>
            <a:fillRect/>
          </a:stretch>
        </p:blipFill>
        <p:spPr>
          <a:xfrm>
            <a:off x="8321675" y="3140710"/>
            <a:ext cx="3482340" cy="309562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 y="164705"/>
            <a:ext cx="12192000" cy="313322"/>
            <a:chOff x="-1" y="164705"/>
            <a:chExt cx="12192000" cy="313322"/>
          </a:xfrm>
        </p:grpSpPr>
        <p:sp>
          <p:nvSpPr>
            <p:cNvPr id="3" name="矩形 2"/>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112980" y="1233945"/>
                <a:ext cx="1029855" cy="309888"/>
              </a:xfrm>
              <a:prstGeom prst="round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RB</a:t>
                </a:r>
                <a:endParaRPr lang="zh-CN" altLang="en-US" sz="1600" b="1" dirty="0">
                  <a:latin typeface="微软雅黑" panose="020B0503020204020204" pitchFamily="34" charset="-122"/>
                  <a:ea typeface="微软雅黑" panose="020B0503020204020204" pitchFamily="34" charset="-122"/>
                </a:endParaRPr>
              </a:p>
            </p:txBody>
          </p:sp>
          <p:sp>
            <p:nvSpPr>
              <p:cNvPr id="39" name="矩形: 圆角 38"/>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RW</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RW</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RS</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RP</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53" name="矩形 52"/>
          <p:cNvSpPr/>
          <p:nvPr>
            <p:custDataLst>
              <p:tags r:id="rId1"/>
            </p:custDataLst>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custDataLst>
              <p:tags r:id="rId2"/>
            </p:custDataLst>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西北工业大学"/>
          <p:cNvPicPr>
            <a:picLocks noChangeAspect="1"/>
          </p:cNvPicPr>
          <p:nvPr>
            <p:custDataLst>
              <p:tags r:id="rId3"/>
            </p:custDataLst>
          </p:nvPr>
        </p:nvPicPr>
        <p:blipFill>
          <a:blip r:embed="rId6" cstate="screen"/>
          <a:stretch>
            <a:fillRect/>
          </a:stretch>
        </p:blipFill>
        <p:spPr>
          <a:xfrm>
            <a:off x="10118139" y="6523039"/>
            <a:ext cx="1546127" cy="388933"/>
          </a:xfrm>
          <a:prstGeom prst="rect">
            <a:avLst/>
          </a:prstGeom>
        </p:spPr>
      </p:pic>
      <p:sp>
        <p:nvSpPr>
          <p:cNvPr id="2" name="灯片编号占位符 1"/>
          <p:cNvSpPr>
            <a:spLocks noGrp="1"/>
          </p:cNvSpPr>
          <p:nvPr>
            <p:ph type="sldNum" sz="quarter" idx="12"/>
          </p:nvPr>
        </p:nvSpPr>
        <p:spPr/>
        <p:txBody>
          <a:bodyPr/>
          <a:lstStyle/>
          <a:p>
            <a:fld id="{9D55DC8D-C4F0-4F0D-B826-92573808DA56}" type="slidenum">
              <a:rPr lang="zh-CN" altLang="en-US"/>
              <a:t>5</a:t>
            </a:fld>
            <a:endParaRPr lang="zh-CN" altLang="en-US"/>
          </a:p>
        </p:txBody>
      </p:sp>
      <p:sp>
        <p:nvSpPr>
          <p:cNvPr id="6" name="文本框 5">
            <a:extLst>
              <a:ext uri="{FF2B5EF4-FFF2-40B4-BE49-F238E27FC236}">
                <a16:creationId xmlns:a16="http://schemas.microsoft.com/office/drawing/2014/main" id="{F0A9C35D-BA19-353E-C251-2512C4F1ACD3}"/>
              </a:ext>
            </a:extLst>
          </p:cNvPr>
          <p:cNvSpPr txBox="1"/>
          <p:nvPr/>
        </p:nvSpPr>
        <p:spPr>
          <a:xfrm>
            <a:off x="526415" y="1124585"/>
            <a:ext cx="11417300" cy="1593450"/>
          </a:xfrm>
          <a:prstGeom prst="rect">
            <a:avLst/>
          </a:prstGeom>
        </p:spPr>
        <p:txBody>
          <a:bodyPr wrap="square">
            <a:spAutoFit/>
            <a:extLst>
              <a:ext uri="{4A0BC546-FE56-4ADE-93B0-CB8AF2F6F144}">
                <wpsdc:textFrameExt xmlns="" xmlns:wpsdc="http://www.wps.cn/officeDocument/2022/drawingmlCustomData" type="text"/>
              </a:ext>
            </a:extLst>
          </a:bodyPr>
          <a:lstStyle/>
          <a:p>
            <a:pPr marL="0" indent="0" algn="l" latinLnBrk="0">
              <a:lnSpc>
                <a:spcPct val="125000"/>
              </a:lnSpc>
            </a:pPr>
            <a:r>
              <a:rPr lang="en-US" altLang="zh-CN" sz="2000" dirty="0">
                <a:solidFill>
                  <a:schemeClr val="tx1"/>
                </a:solidFill>
                <a:latin typeface="Arial" panose="020B0604020202020204" pitchFamily="34" charset="0"/>
                <a:ea typeface="微软雅黑" panose="020B0503020204020204" pitchFamily="34" charset="-122"/>
              </a:rPr>
              <a:t>However, current imaging techniques for RGB, multispectral and hyperspectral scenes integrates the spectrum in the visible range into three discrete bands, i.e., red, green, and blue, full-bandwidth into 3-10 or more discrete bands respectively, all based on the Spectral Response Function (SRF).</a:t>
            </a:r>
          </a:p>
        </p:txBody>
      </p:sp>
      <p:pic>
        <p:nvPicPr>
          <p:cNvPr id="14" name="图片 13">
            <a:extLst>
              <a:ext uri="{FF2B5EF4-FFF2-40B4-BE49-F238E27FC236}">
                <a16:creationId xmlns:a16="http://schemas.microsoft.com/office/drawing/2014/main" id="{C40448BF-2341-4FEA-28D3-849B571A4BFA}"/>
              </a:ext>
            </a:extLst>
          </p:cNvPr>
          <p:cNvPicPr>
            <a:picLocks noChangeAspect="1"/>
          </p:cNvPicPr>
          <p:nvPr/>
        </p:nvPicPr>
        <p:blipFill>
          <a:blip r:embed="rId7"/>
          <a:stretch>
            <a:fillRect/>
          </a:stretch>
        </p:blipFill>
        <p:spPr>
          <a:xfrm>
            <a:off x="4190750" y="3192776"/>
            <a:ext cx="3261179" cy="2423649"/>
          </a:xfrm>
          <a:prstGeom prst="rect">
            <a:avLst/>
          </a:prstGeom>
        </p:spPr>
      </p:pic>
      <p:pic>
        <p:nvPicPr>
          <p:cNvPr id="8" name="图片 7">
            <a:extLst>
              <a:ext uri="{FF2B5EF4-FFF2-40B4-BE49-F238E27FC236}">
                <a16:creationId xmlns:a16="http://schemas.microsoft.com/office/drawing/2014/main" id="{C748433A-EA27-EC37-BF19-2C7CFD0B8C18}"/>
              </a:ext>
            </a:extLst>
          </p:cNvPr>
          <p:cNvPicPr>
            <a:picLocks noChangeAspect="1"/>
          </p:cNvPicPr>
          <p:nvPr/>
        </p:nvPicPr>
        <p:blipFill>
          <a:blip r:embed="rId8"/>
          <a:stretch>
            <a:fillRect/>
          </a:stretch>
        </p:blipFill>
        <p:spPr>
          <a:xfrm>
            <a:off x="175168" y="3192776"/>
            <a:ext cx="3466260" cy="2482487"/>
          </a:xfrm>
          <a:prstGeom prst="rect">
            <a:avLst/>
          </a:prstGeom>
        </p:spPr>
      </p:pic>
      <p:pic>
        <p:nvPicPr>
          <p:cNvPr id="10" name="图片 9">
            <a:extLst>
              <a:ext uri="{FF2B5EF4-FFF2-40B4-BE49-F238E27FC236}">
                <a16:creationId xmlns:a16="http://schemas.microsoft.com/office/drawing/2014/main" id="{F7A88CF5-6D94-192F-BC3B-3F054ED6F4C6}"/>
              </a:ext>
            </a:extLst>
          </p:cNvPr>
          <p:cNvPicPr>
            <a:picLocks noChangeAspect="1"/>
          </p:cNvPicPr>
          <p:nvPr/>
        </p:nvPicPr>
        <p:blipFill>
          <a:blip r:embed="rId9"/>
          <a:stretch>
            <a:fillRect/>
          </a:stretch>
        </p:blipFill>
        <p:spPr>
          <a:xfrm>
            <a:off x="8001251" y="3192776"/>
            <a:ext cx="4190748" cy="2408320"/>
          </a:xfrm>
          <a:prstGeom prst="rect">
            <a:avLst/>
          </a:prstGeom>
        </p:spPr>
      </p:pic>
    </p:spTree>
    <p:extLst>
      <p:ext uri="{BB962C8B-B14F-4D97-AF65-F5344CB8AC3E}">
        <p14:creationId xmlns:p14="http://schemas.microsoft.com/office/powerpoint/2010/main" val="1038101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 y="164705"/>
            <a:ext cx="12192000" cy="313322"/>
            <a:chOff x="-1" y="164705"/>
            <a:chExt cx="12192000" cy="313322"/>
          </a:xfrm>
        </p:grpSpPr>
        <p:sp>
          <p:nvSpPr>
            <p:cNvPr id="3" name="矩形 2"/>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112980" y="1233945"/>
                <a:ext cx="1029855" cy="309888"/>
              </a:xfrm>
              <a:prstGeom prst="round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RB</a:t>
                </a:r>
                <a:endParaRPr lang="zh-CN" altLang="en-US" sz="1600" b="1" dirty="0">
                  <a:latin typeface="微软雅黑" panose="020B0503020204020204" pitchFamily="34" charset="-122"/>
                  <a:ea typeface="微软雅黑" panose="020B0503020204020204" pitchFamily="34" charset="-122"/>
                </a:endParaRPr>
              </a:p>
            </p:txBody>
          </p:sp>
          <p:sp>
            <p:nvSpPr>
              <p:cNvPr id="39" name="矩形: 圆角 38"/>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RW</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RW</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RS</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RP</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53" name="矩形 52"/>
          <p:cNvSpPr/>
          <p:nvPr>
            <p:custDataLst>
              <p:tags r:id="rId1"/>
            </p:custDataLst>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custDataLst>
              <p:tags r:id="rId2"/>
            </p:custDataLst>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西北工业大学"/>
          <p:cNvPicPr>
            <a:picLocks noChangeAspect="1"/>
          </p:cNvPicPr>
          <p:nvPr>
            <p:custDataLst>
              <p:tags r:id="rId3"/>
            </p:custDataLst>
          </p:nvPr>
        </p:nvPicPr>
        <p:blipFill>
          <a:blip r:embed="rId6" cstate="screen"/>
          <a:stretch>
            <a:fillRect/>
          </a:stretch>
        </p:blipFill>
        <p:spPr>
          <a:xfrm>
            <a:off x="10118139" y="6523039"/>
            <a:ext cx="1546127" cy="388933"/>
          </a:xfrm>
          <a:prstGeom prst="rect">
            <a:avLst/>
          </a:prstGeom>
        </p:spPr>
      </p:pic>
      <p:sp>
        <p:nvSpPr>
          <p:cNvPr id="2" name="灯片编号占位符 1"/>
          <p:cNvSpPr>
            <a:spLocks noGrp="1"/>
          </p:cNvSpPr>
          <p:nvPr>
            <p:ph type="sldNum" sz="quarter" idx="12"/>
          </p:nvPr>
        </p:nvSpPr>
        <p:spPr/>
        <p:txBody>
          <a:bodyPr/>
          <a:lstStyle/>
          <a:p>
            <a:fld id="{9D55DC8D-C4F0-4F0D-B826-92573808DA56}" type="slidenum">
              <a:rPr lang="zh-CN" altLang="en-US"/>
              <a:t>6</a:t>
            </a:fld>
            <a:endParaRPr lang="zh-CN" altLang="en-US"/>
          </a:p>
        </p:txBody>
      </p:sp>
      <p:graphicFrame>
        <p:nvGraphicFramePr>
          <p:cNvPr id="15" name="表格 14">
            <a:extLst>
              <a:ext uri="{FF2B5EF4-FFF2-40B4-BE49-F238E27FC236}">
                <a16:creationId xmlns:a16="http://schemas.microsoft.com/office/drawing/2014/main" id="{B2AFAFAC-EEFC-25E6-EA4A-8138A9541AE3}"/>
              </a:ext>
            </a:extLst>
          </p:cNvPr>
          <p:cNvGraphicFramePr>
            <a:graphicFrameLocks noGrp="1"/>
          </p:cNvGraphicFramePr>
          <p:nvPr>
            <p:extLst>
              <p:ext uri="{D42A27DB-BD31-4B8C-83A1-F6EECF244321}">
                <p14:modId xmlns:p14="http://schemas.microsoft.com/office/powerpoint/2010/main" val="1359904158"/>
              </p:ext>
            </p:extLst>
          </p:nvPr>
        </p:nvGraphicFramePr>
        <p:xfrm>
          <a:off x="1080113" y="1467642"/>
          <a:ext cx="10486412" cy="2948940"/>
        </p:xfrm>
        <a:graphic>
          <a:graphicData uri="http://schemas.openxmlformats.org/drawingml/2006/table">
            <a:tbl>
              <a:tblPr firstRow="1" bandRow="1">
                <a:tableStyleId>{5C22544A-7EE6-4342-B048-85BDC9FD1C3A}</a:tableStyleId>
              </a:tblPr>
              <a:tblGrid>
                <a:gridCol w="2621603">
                  <a:extLst>
                    <a:ext uri="{9D8B030D-6E8A-4147-A177-3AD203B41FA5}">
                      <a16:colId xmlns:a16="http://schemas.microsoft.com/office/drawing/2014/main" val="3503270256"/>
                    </a:ext>
                  </a:extLst>
                </a:gridCol>
                <a:gridCol w="2621603">
                  <a:extLst>
                    <a:ext uri="{9D8B030D-6E8A-4147-A177-3AD203B41FA5}">
                      <a16:colId xmlns:a16="http://schemas.microsoft.com/office/drawing/2014/main" val="1325825468"/>
                    </a:ext>
                  </a:extLst>
                </a:gridCol>
                <a:gridCol w="2621603">
                  <a:extLst>
                    <a:ext uri="{9D8B030D-6E8A-4147-A177-3AD203B41FA5}">
                      <a16:colId xmlns:a16="http://schemas.microsoft.com/office/drawing/2014/main" val="2885763673"/>
                    </a:ext>
                  </a:extLst>
                </a:gridCol>
                <a:gridCol w="2621603">
                  <a:extLst>
                    <a:ext uri="{9D8B030D-6E8A-4147-A177-3AD203B41FA5}">
                      <a16:colId xmlns:a16="http://schemas.microsoft.com/office/drawing/2014/main" val="732873680"/>
                    </a:ext>
                  </a:extLst>
                </a:gridCol>
              </a:tblGrid>
              <a:tr h="801815">
                <a:tc>
                  <a:txBody>
                    <a:bodyPr/>
                    <a:lstStyle/>
                    <a:p>
                      <a:pPr algn="ctr" fontAlgn="ctr"/>
                      <a:r>
                        <a:rPr lang="en-US" sz="3200" b="0" i="0" u="none" strike="noStrike">
                          <a:solidFill>
                            <a:srgbClr val="000000"/>
                          </a:solidFill>
                          <a:effectLst/>
                          <a:latin typeface="等线" panose="02010600030101010101" pitchFamily="2" charset="-122"/>
                          <a:ea typeface="等线" panose="02010600030101010101" pitchFamily="2" charset="-122"/>
                        </a:rPr>
                        <a:t>Cameras</a:t>
                      </a:r>
                    </a:p>
                  </a:txBody>
                  <a:tcPr marL="7620" marR="7620" marT="7620" marB="0" anchor="ctr"/>
                </a:tc>
                <a:tc>
                  <a:txBody>
                    <a:bodyPr/>
                    <a:lstStyle/>
                    <a:p>
                      <a:pPr algn="ctr" fontAlgn="ctr"/>
                      <a:r>
                        <a:rPr lang="en-US" sz="3200" b="0" i="0" u="none" strike="noStrike">
                          <a:solidFill>
                            <a:srgbClr val="000000"/>
                          </a:solidFill>
                          <a:effectLst/>
                          <a:latin typeface="等线" panose="02010600030101010101" pitchFamily="2" charset="-122"/>
                          <a:ea typeface="等线" panose="02010600030101010101" pitchFamily="2" charset="-122"/>
                        </a:rPr>
                        <a:t>RGB</a:t>
                      </a:r>
                    </a:p>
                  </a:txBody>
                  <a:tcPr marL="7620" marR="7620" marT="7620" marB="0" anchor="ctr"/>
                </a:tc>
                <a:tc>
                  <a:txBody>
                    <a:bodyPr/>
                    <a:lstStyle/>
                    <a:p>
                      <a:pPr algn="ctr" fontAlgn="ctr"/>
                      <a:r>
                        <a:rPr lang="en-US" sz="3200" b="0" i="0" u="none" strike="noStrike" dirty="0">
                          <a:solidFill>
                            <a:srgbClr val="000000"/>
                          </a:solidFill>
                          <a:effectLst/>
                          <a:latin typeface="等线" panose="02010600030101010101" pitchFamily="2" charset="-122"/>
                          <a:ea typeface="等线" panose="02010600030101010101" pitchFamily="2" charset="-122"/>
                        </a:rPr>
                        <a:t>My Multispectral</a:t>
                      </a:r>
                    </a:p>
                  </a:txBody>
                  <a:tcPr marL="7620" marR="7620" marT="7620" marB="0" anchor="ctr"/>
                </a:tc>
                <a:tc>
                  <a:txBody>
                    <a:bodyPr/>
                    <a:lstStyle/>
                    <a:p>
                      <a:pPr algn="ctr" fontAlgn="ctr"/>
                      <a:r>
                        <a:rPr lang="en-US" sz="3200" b="0" i="0" u="none" strike="noStrike" dirty="0">
                          <a:solidFill>
                            <a:srgbClr val="000000"/>
                          </a:solidFill>
                          <a:effectLst/>
                          <a:latin typeface="等线" panose="02010600030101010101" pitchFamily="2" charset="-122"/>
                          <a:ea typeface="等线" panose="02010600030101010101" pitchFamily="2" charset="-122"/>
                        </a:rPr>
                        <a:t>Hyperspectral</a:t>
                      </a:r>
                    </a:p>
                  </a:txBody>
                  <a:tcPr marL="7620" marR="7620" marT="7620" marB="0" anchor="ctr"/>
                </a:tc>
                <a:extLst>
                  <a:ext uri="{0D108BD9-81ED-4DB2-BD59-A6C34878D82A}">
                    <a16:rowId xmlns:a16="http://schemas.microsoft.com/office/drawing/2014/main" val="2531914322"/>
                  </a:ext>
                </a:extLst>
              </a:tr>
              <a:tr h="801815">
                <a:tc>
                  <a:txBody>
                    <a:bodyPr/>
                    <a:lstStyle/>
                    <a:p>
                      <a:pPr algn="ctr" fontAlgn="ctr"/>
                      <a:r>
                        <a:rPr lang="en-US" sz="3200" b="0" i="0" u="none" strike="noStrike" dirty="0">
                          <a:solidFill>
                            <a:srgbClr val="000000"/>
                          </a:solidFill>
                          <a:effectLst/>
                          <a:latin typeface="等线" panose="02010600030101010101" pitchFamily="2" charset="-122"/>
                          <a:ea typeface="等线" panose="02010600030101010101" pitchFamily="2" charset="-122"/>
                        </a:rPr>
                        <a:t>Spectral Dimension</a:t>
                      </a:r>
                    </a:p>
                  </a:txBody>
                  <a:tcPr marL="7620" marR="7620" marT="7620" marB="0" anchor="ctr"/>
                </a:tc>
                <a:tc>
                  <a:txBody>
                    <a:bodyPr/>
                    <a:lstStyle/>
                    <a:p>
                      <a:pPr algn="ctr" fontAlgn="ctr"/>
                      <a:r>
                        <a:rPr lang="en-US" altLang="zh-CN" sz="3200" b="0" i="0" u="none" strike="noStrike" dirty="0">
                          <a:solidFill>
                            <a:srgbClr val="000000"/>
                          </a:solidFill>
                          <a:effectLst/>
                          <a:latin typeface="等线" panose="02010600030101010101" pitchFamily="2" charset="-122"/>
                          <a:ea typeface="等线" panose="02010600030101010101" pitchFamily="2" charset="-122"/>
                        </a:rPr>
                        <a:t>3</a:t>
                      </a:r>
                    </a:p>
                  </a:txBody>
                  <a:tcPr marL="7620" marR="7620" marT="7620" marB="0" anchor="ctr"/>
                </a:tc>
                <a:tc>
                  <a:txBody>
                    <a:bodyPr/>
                    <a:lstStyle/>
                    <a:p>
                      <a:pPr algn="ctr" fontAlgn="ctr"/>
                      <a:r>
                        <a:rPr lang="en-US" altLang="zh-CN" sz="3200" b="0" i="0" u="none" strike="noStrike" dirty="0">
                          <a:solidFill>
                            <a:srgbClr val="000000"/>
                          </a:solidFill>
                          <a:effectLst/>
                          <a:latin typeface="等线" panose="02010600030101010101" pitchFamily="2" charset="-122"/>
                          <a:ea typeface="等线" panose="02010600030101010101" pitchFamily="2" charset="-122"/>
                        </a:rPr>
                        <a:t>3-10</a:t>
                      </a:r>
                      <a:endParaRPr lang="zh-CN" altLang="en-US" sz="3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3200" b="0" i="0" u="none" strike="noStrike" dirty="0">
                          <a:solidFill>
                            <a:srgbClr val="000000"/>
                          </a:solidFill>
                          <a:effectLst/>
                          <a:latin typeface="等线" panose="02010600030101010101" pitchFamily="2" charset="-122"/>
                          <a:ea typeface="等线" panose="02010600030101010101" pitchFamily="2" charset="-122"/>
                        </a:rPr>
                        <a:t> </a:t>
                      </a:r>
                      <a:r>
                        <a:rPr lang="en-US" altLang="zh-CN" sz="3200" b="0" i="0" u="none" strike="noStrike" dirty="0">
                          <a:solidFill>
                            <a:srgbClr val="000000"/>
                          </a:solidFill>
                          <a:effectLst/>
                          <a:latin typeface="等线" panose="02010600030101010101" pitchFamily="2" charset="-122"/>
                          <a:ea typeface="等线" panose="02010600030101010101" pitchFamily="2" charset="-122"/>
                        </a:rPr>
                        <a:t>10+</a:t>
                      </a:r>
                      <a:endParaRPr lang="en-US" sz="3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606708163"/>
                  </a:ext>
                </a:extLst>
              </a:tr>
              <a:tr h="801815">
                <a:tc>
                  <a:txBody>
                    <a:bodyPr/>
                    <a:lstStyle/>
                    <a:p>
                      <a:pPr algn="ctr" fontAlgn="ctr"/>
                      <a:r>
                        <a:rPr lang="en-US" sz="3200" b="0" i="0" u="none" strike="noStrike">
                          <a:solidFill>
                            <a:srgbClr val="000000"/>
                          </a:solidFill>
                          <a:effectLst/>
                          <a:latin typeface="等线" panose="02010600030101010101" pitchFamily="2" charset="-122"/>
                          <a:ea typeface="等线" panose="02010600030101010101" pitchFamily="2" charset="-122"/>
                        </a:rPr>
                        <a:t>SRF</a:t>
                      </a:r>
                    </a:p>
                  </a:txBody>
                  <a:tcPr marL="7620" marR="7620" marT="7620" marB="0" anchor="ctr"/>
                </a:tc>
                <a:tc>
                  <a:txBody>
                    <a:bodyPr/>
                    <a:lstStyle/>
                    <a:p>
                      <a:pPr algn="ctr" fontAlgn="ctr"/>
                      <a:r>
                        <a:rPr lang="en-US" sz="3200" b="0" i="0" u="none" strike="noStrike">
                          <a:solidFill>
                            <a:srgbClr val="000000"/>
                          </a:solidFill>
                          <a:effectLst/>
                          <a:latin typeface="等线" panose="02010600030101010101" pitchFamily="2" charset="-122"/>
                          <a:ea typeface="等线" panose="02010600030101010101" pitchFamily="2" charset="-122"/>
                        </a:rPr>
                        <a:t>fixed</a:t>
                      </a:r>
                    </a:p>
                  </a:txBody>
                  <a:tcPr marL="7620" marR="7620" marT="7620" marB="0" anchor="ctr"/>
                </a:tc>
                <a:tc>
                  <a:txBody>
                    <a:bodyPr/>
                    <a:lstStyle/>
                    <a:p>
                      <a:pPr algn="ctr" fontAlgn="ctr"/>
                      <a:r>
                        <a:rPr lang="en-US" sz="3200" b="1" i="0" u="none" strike="noStrike" dirty="0">
                          <a:solidFill>
                            <a:srgbClr val="000000"/>
                          </a:solidFill>
                          <a:effectLst/>
                          <a:latin typeface="等线" panose="02010600030101010101" pitchFamily="2" charset="-122"/>
                          <a:ea typeface="等线" panose="02010600030101010101" pitchFamily="2" charset="-122"/>
                        </a:rPr>
                        <a:t>Learnable</a:t>
                      </a:r>
                      <a:r>
                        <a:rPr lang="en-US" sz="3200" b="0" i="0" u="none" strike="noStrike" dirty="0">
                          <a:solidFill>
                            <a:srgbClr val="000000"/>
                          </a:solidFill>
                          <a:effectLst/>
                          <a:latin typeface="等线" panose="02010600030101010101" pitchFamily="2" charset="-122"/>
                          <a:ea typeface="等线" panose="02010600030101010101" pitchFamily="2" charset="-122"/>
                        </a:rPr>
                        <a:t> and </a:t>
                      </a:r>
                      <a:r>
                        <a:rPr lang="en-US" sz="3200" b="1" i="0" u="none" strike="noStrike" dirty="0">
                          <a:solidFill>
                            <a:srgbClr val="000000"/>
                          </a:solidFill>
                          <a:effectLst/>
                          <a:latin typeface="等线" panose="02010600030101010101" pitchFamily="2" charset="-122"/>
                          <a:ea typeface="等线" panose="02010600030101010101" pitchFamily="2" charset="-122"/>
                        </a:rPr>
                        <a:t>Changeable</a:t>
                      </a:r>
                    </a:p>
                  </a:txBody>
                  <a:tcPr marL="7620" marR="7620" marT="7620" marB="0" anchor="ctr"/>
                </a:tc>
                <a:tc>
                  <a:txBody>
                    <a:bodyPr/>
                    <a:lstStyle/>
                    <a:p>
                      <a:pPr algn="ctr" fontAlgn="ctr"/>
                      <a:r>
                        <a:rPr lang="en-US" sz="3200" b="0" i="0" u="none" strike="noStrike" dirty="0">
                          <a:solidFill>
                            <a:srgbClr val="000000"/>
                          </a:solidFill>
                          <a:effectLst/>
                          <a:latin typeface="等线" panose="02010600030101010101" pitchFamily="2" charset="-122"/>
                          <a:ea typeface="等线" panose="02010600030101010101" pitchFamily="2" charset="-122"/>
                        </a:rPr>
                        <a:t>fixed</a:t>
                      </a:r>
                    </a:p>
                  </a:txBody>
                  <a:tcPr marL="7620" marR="7620" marT="7620" marB="0" anchor="ctr"/>
                </a:tc>
                <a:extLst>
                  <a:ext uri="{0D108BD9-81ED-4DB2-BD59-A6C34878D82A}">
                    <a16:rowId xmlns:a16="http://schemas.microsoft.com/office/drawing/2014/main" val="849184960"/>
                  </a:ext>
                </a:extLst>
              </a:tr>
            </a:tbl>
          </a:graphicData>
        </a:graphic>
      </p:graphicFrame>
      <p:sp>
        <p:nvSpPr>
          <p:cNvPr id="19" name="文本框 18">
            <a:extLst>
              <a:ext uri="{FF2B5EF4-FFF2-40B4-BE49-F238E27FC236}">
                <a16:creationId xmlns:a16="http://schemas.microsoft.com/office/drawing/2014/main" id="{BC0D2796-6017-FDB6-9CF3-294BB6A6004F}"/>
              </a:ext>
            </a:extLst>
          </p:cNvPr>
          <p:cNvSpPr txBox="1"/>
          <p:nvPr/>
        </p:nvSpPr>
        <p:spPr>
          <a:xfrm>
            <a:off x="1772920" y="5177320"/>
            <a:ext cx="8964930" cy="1200329"/>
          </a:xfrm>
          <a:prstGeom prst="rect">
            <a:avLst/>
          </a:prstGeom>
          <a:noFill/>
        </p:spPr>
        <p:txBody>
          <a:bodyPr wrap="square">
            <a:spAutoFit/>
          </a:bodyPr>
          <a:lstStyle/>
          <a:p>
            <a:r>
              <a:rPr lang="en-US" altLang="zh-CN" sz="3600" b="1" dirty="0"/>
              <a:t>Liquid Crystal Tunable Filter (LCTF) </a:t>
            </a:r>
            <a:r>
              <a:rPr lang="en-US" altLang="zh-CN" sz="3600" dirty="0">
                <a:solidFill>
                  <a:srgbClr val="202122"/>
                </a:solidFill>
                <a:effectLst/>
                <a:latin typeface="Arial" panose="020B0604020202020204" pitchFamily="34" charset="0"/>
                <a:ea typeface="等线" panose="02010600030101010101" pitchFamily="2" charset="-122"/>
              </a:rPr>
              <a:t>ensures the experimental changeability of SRF</a:t>
            </a:r>
            <a:endParaRPr lang="zh-CN" altLang="en-US" sz="3600" dirty="0"/>
          </a:p>
        </p:txBody>
      </p:sp>
      <p:sp>
        <p:nvSpPr>
          <p:cNvPr id="22" name="箭头: 下 21">
            <a:extLst>
              <a:ext uri="{FF2B5EF4-FFF2-40B4-BE49-F238E27FC236}">
                <a16:creationId xmlns:a16="http://schemas.microsoft.com/office/drawing/2014/main" id="{2A582D96-715E-410B-AFB0-3EA49A3D0704}"/>
              </a:ext>
            </a:extLst>
          </p:cNvPr>
          <p:cNvSpPr/>
          <p:nvPr/>
        </p:nvSpPr>
        <p:spPr>
          <a:xfrm>
            <a:off x="7111855" y="4398599"/>
            <a:ext cx="883920" cy="805707"/>
          </a:xfrm>
          <a:prstGeom prst="downArrow">
            <a:avLst/>
          </a:prstGeom>
          <a:solidFill>
            <a:srgbClr val="9D1E25">
              <a:alpha val="30000"/>
            </a:srgb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文本框 23">
            <a:extLst>
              <a:ext uri="{FF2B5EF4-FFF2-40B4-BE49-F238E27FC236}">
                <a16:creationId xmlns:a16="http://schemas.microsoft.com/office/drawing/2014/main" id="{FAB9DA27-1BB7-AF4D-446F-7BD8844AC690}"/>
              </a:ext>
            </a:extLst>
          </p:cNvPr>
          <p:cNvSpPr txBox="1"/>
          <p:nvPr/>
        </p:nvSpPr>
        <p:spPr>
          <a:xfrm>
            <a:off x="1732425" y="707969"/>
            <a:ext cx="8964930" cy="646331"/>
          </a:xfrm>
          <a:prstGeom prst="rect">
            <a:avLst/>
          </a:prstGeom>
          <a:noFill/>
        </p:spPr>
        <p:txBody>
          <a:bodyPr wrap="square">
            <a:spAutoFit/>
          </a:bodyPr>
          <a:lstStyle/>
          <a:p>
            <a:pPr algn="ctr"/>
            <a:r>
              <a:rPr lang="en-US" altLang="zh-CN" sz="3600" b="1" dirty="0">
                <a:solidFill>
                  <a:srgbClr val="202122"/>
                </a:solidFill>
                <a:latin typeface="Arial" panose="020B0604020202020204" pitchFamily="34" charset="0"/>
                <a:ea typeface="等线" panose="02010600030101010101" pitchFamily="2" charset="-122"/>
              </a:rPr>
              <a:t>Our Goal</a:t>
            </a:r>
            <a:endParaRPr lang="zh-CN" altLang="en-US" sz="3600" dirty="0"/>
          </a:p>
        </p:txBody>
      </p:sp>
    </p:spTree>
    <p:extLst>
      <p:ext uri="{BB962C8B-B14F-4D97-AF65-F5344CB8AC3E}">
        <p14:creationId xmlns:p14="http://schemas.microsoft.com/office/powerpoint/2010/main" val="2090680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04219"/>
            <a:ext cx="12192000" cy="28495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1"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0" y="2006600"/>
            <a:ext cx="12192000" cy="15484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bwMode="auto">
          <a:xfrm>
            <a:off x="946151" y="2000250"/>
            <a:ext cx="153987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dirty="0">
                <a:solidFill>
                  <a:schemeClr val="bg1"/>
                </a:solidFill>
                <a:latin typeface="Impact" panose="020B0806030902050204" pitchFamily="34" charset="0"/>
              </a:rPr>
              <a:t>2</a:t>
            </a: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2486026" y="4853781"/>
            <a:ext cx="9705974" cy="13447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trong Preparation"/>
          <p:cNvSpPr txBox="1"/>
          <p:nvPr/>
        </p:nvSpPr>
        <p:spPr>
          <a:xfrm>
            <a:off x="6096000" y="3805158"/>
            <a:ext cx="6096000" cy="58477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en-US" altLang="zh-CN" sz="32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Related Work</a:t>
            </a:r>
          </a:p>
        </p:txBody>
      </p:sp>
      <p:sp>
        <p:nvSpPr>
          <p:cNvPr id="4" name="灯片编号占位符 3"/>
          <p:cNvSpPr>
            <a:spLocks noGrp="1"/>
          </p:cNvSpPr>
          <p:nvPr>
            <p:ph type="sldNum" sz="quarter" idx="12"/>
          </p:nvPr>
        </p:nvSpPr>
        <p:spPr/>
        <p:txBody>
          <a:bodyPr/>
          <a:lstStyle/>
          <a:p>
            <a:fld id="{9D55DC8D-C4F0-4F0D-B826-92573808DA56}" type="slidenum">
              <a:rPr lang="zh-CN" altLang="en-US"/>
              <a:t>7</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ntr" presetSubtype="8" fill="hold" grpId="0" nodeType="withEffect">
                                  <p:stCondLst>
                                    <p:cond delay="200"/>
                                  </p:stCondLst>
                                  <p:childTnLst>
                                    <p:set>
                                      <p:cBhvr>
                                        <p:cTn id="9" dur="200"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4" cstate="screen"/>
            <a:stretch>
              <a:fillRect/>
            </a:stretch>
          </p:blipFill>
          <p:spPr>
            <a:xfrm>
              <a:off x="10118139" y="6523039"/>
              <a:ext cx="1546127" cy="388933"/>
            </a:xfrm>
            <a:prstGeom prst="rect">
              <a:avLst/>
            </a:prstGeom>
          </p:spPr>
        </p:pic>
      </p:grpSp>
      <p:grpSp>
        <p:nvGrpSpPr>
          <p:cNvPr id="43" name="组合 42"/>
          <p:cNvGrpSpPr/>
          <p:nvPr/>
        </p:nvGrpSpPr>
        <p:grpSpPr>
          <a:xfrm>
            <a:off x="-1" y="164705"/>
            <a:ext cx="12192000" cy="313322"/>
            <a:chOff x="-1" y="164705"/>
            <a:chExt cx="12192000" cy="313322"/>
          </a:xfrm>
        </p:grpSpPr>
        <p:sp>
          <p:nvSpPr>
            <p:cNvPr id="2" name="矩形 1"/>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rPr>
                  <a:t>RB</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nvSpPr>
            <p:spPr>
              <a:xfrm>
                <a:off x="2280074"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RW</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4" name="矩形: 圆角 43"/>
              <p:cNvSpPr/>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sym typeface="+mn-ea"/>
                  </a:rPr>
                  <a:t>RW</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sym typeface="+mn-ea"/>
                  </a:rPr>
                  <a:t>RS</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lumMod val="65000"/>
                      </a:schemeClr>
                    </a:solidFill>
                    <a:latin typeface="微软雅黑" panose="020B0503020204020204" pitchFamily="34" charset="-122"/>
                    <a:ea typeface="微软雅黑" panose="020B0503020204020204" pitchFamily="34" charset="-122"/>
                    <a:sym typeface="+mn-ea"/>
                  </a:rPr>
                  <a:t>RP</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5" name="灯片编号占位符 4"/>
          <p:cNvSpPr>
            <a:spLocks noGrp="1"/>
          </p:cNvSpPr>
          <p:nvPr>
            <p:ph type="sldNum" sz="quarter" idx="12"/>
          </p:nvPr>
        </p:nvSpPr>
        <p:spPr/>
        <p:txBody>
          <a:bodyPr/>
          <a:lstStyle/>
          <a:p>
            <a:fld id="{9D55DC8D-C4F0-4F0D-B826-92573808DA56}" type="slidenum">
              <a:rPr lang="zh-CN" altLang="en-US"/>
              <a:t>8</a:t>
            </a:fld>
            <a:endParaRPr lang="zh-CN" altLang="en-US"/>
          </a:p>
        </p:txBody>
      </p:sp>
      <p:sp>
        <p:nvSpPr>
          <p:cNvPr id="10" name="文本框 9">
            <a:extLst>
              <a:ext uri="{FF2B5EF4-FFF2-40B4-BE49-F238E27FC236}">
                <a16:creationId xmlns:a16="http://schemas.microsoft.com/office/drawing/2014/main" id="{0B45918B-4183-0388-1913-4001448B994C}"/>
              </a:ext>
            </a:extLst>
          </p:cNvPr>
          <p:cNvSpPr txBox="1"/>
          <p:nvPr/>
        </p:nvSpPr>
        <p:spPr>
          <a:xfrm>
            <a:off x="725692" y="846720"/>
            <a:ext cx="11466307" cy="523220"/>
          </a:xfrm>
          <a:prstGeom prst="rect">
            <a:avLst/>
          </a:prstGeom>
          <a:noFill/>
        </p:spPr>
        <p:txBody>
          <a:bodyPr wrap="square">
            <a:spAutoFit/>
          </a:bodyPr>
          <a:lstStyle/>
          <a:p>
            <a:r>
              <a:rPr lang="en-US" altLang="zh-CN" sz="2800" dirty="0"/>
              <a:t>Deeply Learned Filter Response Functions for Hyperspectral Reconstruction</a:t>
            </a:r>
            <a:endParaRPr lang="zh-CN" altLang="en-US" sz="2800" dirty="0"/>
          </a:p>
        </p:txBody>
      </p:sp>
      <p:pic>
        <p:nvPicPr>
          <p:cNvPr id="17" name="图片 16">
            <a:extLst>
              <a:ext uri="{FF2B5EF4-FFF2-40B4-BE49-F238E27FC236}">
                <a16:creationId xmlns:a16="http://schemas.microsoft.com/office/drawing/2014/main" id="{AC7186B6-215F-DBFE-B615-4654BFD5663A}"/>
              </a:ext>
            </a:extLst>
          </p:cNvPr>
          <p:cNvPicPr>
            <a:picLocks noChangeAspect="1"/>
          </p:cNvPicPr>
          <p:nvPr/>
        </p:nvPicPr>
        <p:blipFill>
          <a:blip r:embed="rId5"/>
          <a:stretch>
            <a:fillRect/>
          </a:stretch>
        </p:blipFill>
        <p:spPr>
          <a:xfrm>
            <a:off x="639607" y="1398029"/>
            <a:ext cx="10912786" cy="4160881"/>
          </a:xfrm>
          <a:prstGeom prst="rect">
            <a:avLst/>
          </a:prstGeom>
        </p:spPr>
      </p:pic>
      <p:sp>
        <p:nvSpPr>
          <p:cNvPr id="20" name="文本框 19">
            <a:extLst>
              <a:ext uri="{FF2B5EF4-FFF2-40B4-BE49-F238E27FC236}">
                <a16:creationId xmlns:a16="http://schemas.microsoft.com/office/drawing/2014/main" id="{E1704A7C-E622-5DF8-6464-B72832ED22F6}"/>
              </a:ext>
            </a:extLst>
          </p:cNvPr>
          <p:cNvSpPr txBox="1"/>
          <p:nvPr/>
        </p:nvSpPr>
        <p:spPr>
          <a:xfrm>
            <a:off x="1586160" y="5712807"/>
            <a:ext cx="11466307" cy="523220"/>
          </a:xfrm>
          <a:prstGeom prst="rect">
            <a:avLst/>
          </a:prstGeom>
          <a:noFill/>
        </p:spPr>
        <p:txBody>
          <a:bodyPr wrap="square">
            <a:spAutoFit/>
          </a:bodyPr>
          <a:lstStyle/>
          <a:p>
            <a:r>
              <a:rPr lang="en-US" altLang="zh-CN" sz="2800" dirty="0"/>
              <a:t>SRF is learnable in training, but </a:t>
            </a:r>
            <a:r>
              <a:rPr lang="en-US" altLang="zh-CN" sz="2800" b="1" dirty="0"/>
              <a:t>unchangeable</a:t>
            </a:r>
            <a:r>
              <a:rPr lang="en-US" altLang="zh-CN" sz="2800" dirty="0"/>
              <a:t> in testing </a:t>
            </a: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04219"/>
            <a:ext cx="12192000" cy="28495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1"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0" y="2006600"/>
            <a:ext cx="12192000" cy="15484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bwMode="auto">
          <a:xfrm>
            <a:off x="946151" y="2000250"/>
            <a:ext cx="153987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dirty="0">
                <a:solidFill>
                  <a:schemeClr val="bg1"/>
                </a:solidFill>
                <a:latin typeface="Impact" panose="020B0806030902050204" pitchFamily="34" charset="0"/>
              </a:rPr>
              <a:t>3</a:t>
            </a: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2486026" y="4853781"/>
            <a:ext cx="9705974" cy="13447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trong Preparation"/>
          <p:cNvSpPr txBox="1"/>
          <p:nvPr/>
        </p:nvSpPr>
        <p:spPr>
          <a:xfrm>
            <a:off x="5963285" y="3735844"/>
            <a:ext cx="6096000"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en-US" altLang="zh-CN" sz="24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Major Research Work</a:t>
            </a:r>
          </a:p>
        </p:txBody>
      </p:sp>
      <p:sp>
        <p:nvSpPr>
          <p:cNvPr id="4" name="灯片编号占位符 3"/>
          <p:cNvSpPr>
            <a:spLocks noGrp="1"/>
          </p:cNvSpPr>
          <p:nvPr>
            <p:ph type="sldNum" sz="quarter" idx="12"/>
          </p:nvPr>
        </p:nvSpPr>
        <p:spPr/>
        <p:txBody>
          <a:bodyPr/>
          <a:lstStyle/>
          <a:p>
            <a:fld id="{9D55DC8D-C4F0-4F0D-B826-92573808DA56}" type="slidenum">
              <a:rPr lang="zh-CN" altLang="en-US"/>
              <a:t>9</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ntr" presetSubtype="8" fill="hold" grpId="0" nodeType="withEffect">
                                  <p:stCondLst>
                                    <p:cond delay="200"/>
                                  </p:stCondLst>
                                  <p:childTnLst>
                                    <p:set>
                                      <p:cBhvr>
                                        <p:cTn id="9" dur="200"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8e5defaa-45de-481d-bfff-a53907d3b5cd"/>
  <p:tag name="COMMONDATA" val="eyJoZGlkIjoiYjUzZDNmOTE2MDViMWMyY2M0ODMyY2RiZjAwZDQ5Nm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REFSHAPE" val="1152606660"/>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REFSHAPE" val="1152606660"/>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REFSHAPE" val="1152606660"/>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REFSHAPE" val="1152606660"/>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REFSHAPE" val="1152606660"/>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REFSHAPE" val="115260666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REFSHAPE" val="1152606660"/>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REFSHAPE" val="1152606660"/>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REFSHAPE" val="1152606660"/>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D1E25">
            <a:alpha val="30000"/>
          </a:srgbClr>
        </a:solidFill>
        <a:ln w="38100">
          <a:solidFill>
            <a:srgbClr val="9D1E25"/>
          </a:solidFill>
        </a:ln>
      </a:spPr>
      <a:bodyPr rtlCol="0" anchor="ct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TotalTime>
  <Words>1570</Words>
  <Application>Microsoft Office PowerPoint</Application>
  <PresentationFormat>宽屏</PresentationFormat>
  <Paragraphs>877</Paragraphs>
  <Slides>33</Slides>
  <Notes>32</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33</vt:i4>
      </vt:variant>
    </vt:vector>
  </HeadingPairs>
  <TitlesOfParts>
    <vt:vector size="45" baseType="lpstr">
      <vt:lpstr>等线</vt:lpstr>
      <vt:lpstr>等线 Light</vt:lpstr>
      <vt:lpstr>微软雅黑</vt:lpstr>
      <vt:lpstr>Arial</vt:lpstr>
      <vt:lpstr>Calibri</vt:lpstr>
      <vt:lpstr>Calibri Light</vt:lpstr>
      <vt:lpstr>Consolas</vt:lpstr>
      <vt:lpstr>Impact</vt:lpstr>
      <vt:lpstr>Office 主题</vt:lpstr>
      <vt:lpstr>1_自定义设计方案</vt:lpstr>
      <vt:lpstr>2_自定义设计方案</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蓝色毕业答辩</dc:title>
  <dc:creator>第一PPT</dc:creator>
  <cp:keywords>www.1ppt.com</cp:keywords>
  <cp:lastModifiedBy>远卓 牛</cp:lastModifiedBy>
  <cp:revision>1368</cp:revision>
  <dcterms:created xsi:type="dcterms:W3CDTF">1900-01-01T00:00:00Z</dcterms:created>
  <dcterms:modified xsi:type="dcterms:W3CDTF">2024-01-02T05:54:31Z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04B45425DE2643EAA80916E25E6B39AB</vt:lpwstr>
  </property>
</Properties>
</file>